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kerolli" panose="020B0604020202020204" charset="-34"/>
      <p:regular r:id="rId18"/>
    </p:embeddedFont>
    <p:embeddedFont>
      <p:font typeface="Cakerolli Bold" panose="020B0604020202020204" charset="-34"/>
      <p:regular r:id="rId19"/>
    </p:embeddedFont>
    <p:embeddedFont>
      <p:font typeface="Comic San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22" autoAdjust="0"/>
  </p:normalViewPr>
  <p:slideViewPr>
    <p:cSldViewPr>
      <p:cViewPr varScale="1">
        <p:scale>
          <a:sx n="54" d="100"/>
          <a:sy n="54" d="100"/>
        </p:scale>
        <p:origin x="77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7.sv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14.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svg"/><Relationship Id="rId18" Type="http://schemas.openxmlformats.org/officeDocument/2006/relationships/image" Target="../media/image8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image" Target="../media/image65.jpeg"/><Relationship Id="rId16"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69.svg"/><Relationship Id="rId11" Type="http://schemas.openxmlformats.org/officeDocument/2006/relationships/image" Target="../media/image74.svg"/><Relationship Id="rId5" Type="http://schemas.openxmlformats.org/officeDocument/2006/relationships/image" Target="../media/image68.png"/><Relationship Id="rId15" Type="http://schemas.openxmlformats.org/officeDocument/2006/relationships/image" Target="../media/image78.svg"/><Relationship Id="rId10" Type="http://schemas.openxmlformats.org/officeDocument/2006/relationships/image" Target="../media/image73.png"/><Relationship Id="rId19" Type="http://schemas.openxmlformats.org/officeDocument/2006/relationships/image" Target="../media/image82.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s>
</file>

<file path=ppt/slides/_rels/slide15.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6.svg"/><Relationship Id="rId11" Type="http://schemas.openxmlformats.org/officeDocument/2006/relationships/image" Target="../media/image91.svg"/><Relationship Id="rId5" Type="http://schemas.openxmlformats.org/officeDocument/2006/relationships/image" Target="../media/image85.png"/><Relationship Id="rId15" Type="http://schemas.openxmlformats.org/officeDocument/2006/relationships/image" Target="../media/image95.svg"/><Relationship Id="rId10" Type="http://schemas.openxmlformats.org/officeDocument/2006/relationships/image" Target="../media/image90.png"/><Relationship Id="rId4" Type="http://schemas.openxmlformats.org/officeDocument/2006/relationships/image" Target="../media/image84.svg"/><Relationship Id="rId9" Type="http://schemas.openxmlformats.org/officeDocument/2006/relationships/image" Target="../media/image89.png"/><Relationship Id="rId14" Type="http://schemas.openxmlformats.org/officeDocument/2006/relationships/image" Target="../media/image94.png"/></Relationships>
</file>

<file path=ppt/slides/_rels/slide1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7.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4.svg"/><Relationship Id="rId4" Type="http://schemas.openxmlformats.org/officeDocument/2006/relationships/image" Target="../media/image5.sv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30.pn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4.jpeg"/><Relationship Id="rId17" Type="http://schemas.openxmlformats.org/officeDocument/2006/relationships/image" Target="../media/image29.jpeg"/><Relationship Id="rId2" Type="http://schemas.openxmlformats.org/officeDocument/2006/relationships/image" Target="../media/image1.jpeg"/><Relationship Id="rId16"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5" Type="http://schemas.openxmlformats.org/officeDocument/2006/relationships/image" Target="../media/image27.jpeg"/><Relationship Id="rId10" Type="http://schemas.openxmlformats.org/officeDocument/2006/relationships/image" Target="../media/image22.jpeg"/><Relationship Id="rId19" Type="http://schemas.openxmlformats.org/officeDocument/2006/relationships/image" Target="../media/image31.sv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34.svg"/><Relationship Id="rId4" Type="http://schemas.openxmlformats.org/officeDocument/2006/relationships/image" Target="../media/image5.sv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EAC2"/>
        </a:solidFill>
        <a:effectLst/>
      </p:bgPr>
    </p:bg>
    <p:spTree>
      <p:nvGrpSpPr>
        <p:cNvPr id="1" name=""/>
        <p:cNvGrpSpPr/>
        <p:nvPr/>
      </p:nvGrpSpPr>
      <p:grpSpPr>
        <a:xfrm>
          <a:off x="0" y="0"/>
          <a:ext cx="0" cy="0"/>
          <a:chOff x="0" y="0"/>
          <a:chExt cx="0" cy="0"/>
        </a:xfrm>
      </p:grpSpPr>
      <p:sp>
        <p:nvSpPr>
          <p:cNvPr id="2" name="Freeform 2"/>
          <p:cNvSpPr/>
          <p:nvPr/>
        </p:nvSpPr>
        <p:spPr>
          <a:xfrm>
            <a:off x="0" y="-834390"/>
            <a:ext cx="18288000" cy="11953875"/>
          </a:xfrm>
          <a:custGeom>
            <a:avLst/>
            <a:gdLst/>
            <a:ahLst/>
            <a:cxnLst/>
            <a:rect l="l" t="t" r="r" b="b"/>
            <a:pathLst>
              <a:path w="18288000" h="11953875">
                <a:moveTo>
                  <a:pt x="0" y="0"/>
                </a:moveTo>
                <a:lnTo>
                  <a:pt x="18288000" y="0"/>
                </a:lnTo>
                <a:lnTo>
                  <a:pt x="18288000" y="11953875"/>
                </a:lnTo>
                <a:lnTo>
                  <a:pt x="0" y="11953875"/>
                </a:lnTo>
                <a:lnTo>
                  <a:pt x="0" y="0"/>
                </a:lnTo>
                <a:close/>
              </a:path>
            </a:pathLst>
          </a:custGeom>
          <a:blipFill>
            <a:blip r:embed="rId2">
              <a:alphaModFix amt="55000"/>
            </a:blip>
            <a:stretch>
              <a:fillRect/>
            </a:stretch>
          </a:blipFill>
        </p:spPr>
      </p:sp>
      <p:sp>
        <p:nvSpPr>
          <p:cNvPr id="3" name="Freeform 3"/>
          <p:cNvSpPr/>
          <p:nvPr/>
        </p:nvSpPr>
        <p:spPr>
          <a:xfrm>
            <a:off x="-2119655" y="-1830572"/>
            <a:ext cx="22658537" cy="13732850"/>
          </a:xfrm>
          <a:custGeom>
            <a:avLst/>
            <a:gdLst/>
            <a:ahLst/>
            <a:cxnLst/>
            <a:rect l="l" t="t" r="r" b="b"/>
            <a:pathLst>
              <a:path w="22658537" h="13732850">
                <a:moveTo>
                  <a:pt x="0" y="0"/>
                </a:moveTo>
                <a:lnTo>
                  <a:pt x="22658536" y="0"/>
                </a:lnTo>
                <a:lnTo>
                  <a:pt x="22658536" y="13732850"/>
                </a:lnTo>
                <a:lnTo>
                  <a:pt x="0" y="13732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rot="-218220">
            <a:off x="5253749" y="2057959"/>
            <a:ext cx="8614883" cy="4370651"/>
          </a:xfrm>
          <a:prstGeom prst="rect">
            <a:avLst/>
          </a:prstGeom>
        </p:spPr>
        <p:txBody>
          <a:bodyPr wrap="square" lIns="0" tIns="0" rIns="0" bIns="0" rtlCol="0" anchor="t">
            <a:spAutoFit/>
          </a:bodyPr>
          <a:lstStyle/>
          <a:p>
            <a:pPr algn="ctr">
              <a:lnSpc>
                <a:spcPts val="11363"/>
              </a:lnSpc>
            </a:pPr>
            <a:r>
              <a:rPr lang="en-US" sz="9068" b="1" dirty="0">
                <a:solidFill>
                  <a:srgbClr val="FFFFFF"/>
                </a:solidFill>
                <a:latin typeface="Comic Sans Bold"/>
                <a:ea typeface="Comic Sans Bold"/>
                <a:cs typeface="Comic Sans Bold"/>
                <a:sym typeface="Comic Sans Bold"/>
              </a:rPr>
              <a:t>RECIPE INGREDIENT EXTRACTION</a:t>
            </a:r>
          </a:p>
        </p:txBody>
      </p:sp>
      <p:sp>
        <p:nvSpPr>
          <p:cNvPr id="5" name="TextBox 5"/>
          <p:cNvSpPr txBox="1"/>
          <p:nvPr/>
        </p:nvSpPr>
        <p:spPr>
          <a:xfrm>
            <a:off x="3810638" y="8556984"/>
            <a:ext cx="10046411" cy="1329703"/>
          </a:xfrm>
          <a:prstGeom prst="rect">
            <a:avLst/>
          </a:prstGeom>
        </p:spPr>
        <p:txBody>
          <a:bodyPr lIns="0" tIns="0" rIns="0" bIns="0" rtlCol="0" anchor="t">
            <a:spAutoFit/>
          </a:bodyPr>
          <a:lstStyle/>
          <a:p>
            <a:pPr algn="l">
              <a:lnSpc>
                <a:spcPts val="7559"/>
              </a:lnSpc>
            </a:pPr>
            <a:r>
              <a:rPr lang="en-US" sz="5399" b="1">
                <a:solidFill>
                  <a:srgbClr val="963831"/>
                </a:solidFill>
                <a:latin typeface="Cakerolli Bold"/>
                <a:ea typeface="Cakerolli Bold"/>
                <a:cs typeface="Cakerolli Bold"/>
                <a:sym typeface="Cakerolli Bold"/>
              </a:rPr>
              <a:t>SEMINAR ENDTERM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EAC2"/>
        </a:solidFill>
        <a:effectLst/>
      </p:bgPr>
    </p:bg>
    <p:spTree>
      <p:nvGrpSpPr>
        <p:cNvPr id="1" name=""/>
        <p:cNvGrpSpPr/>
        <p:nvPr/>
      </p:nvGrpSpPr>
      <p:grpSpPr>
        <a:xfrm>
          <a:off x="0" y="0"/>
          <a:ext cx="0" cy="0"/>
          <a:chOff x="0" y="0"/>
          <a:chExt cx="0" cy="0"/>
        </a:xfrm>
      </p:grpSpPr>
      <p:sp>
        <p:nvSpPr>
          <p:cNvPr id="2" name="Freeform 2"/>
          <p:cNvSpPr/>
          <p:nvPr/>
        </p:nvSpPr>
        <p:spPr>
          <a:xfrm>
            <a:off x="0" y="-834390"/>
            <a:ext cx="18288000" cy="11953875"/>
          </a:xfrm>
          <a:custGeom>
            <a:avLst/>
            <a:gdLst/>
            <a:ahLst/>
            <a:cxnLst/>
            <a:rect l="l" t="t" r="r" b="b"/>
            <a:pathLst>
              <a:path w="18288000" h="11953875">
                <a:moveTo>
                  <a:pt x="0" y="0"/>
                </a:moveTo>
                <a:lnTo>
                  <a:pt x="18288000" y="0"/>
                </a:lnTo>
                <a:lnTo>
                  <a:pt x="18288000" y="11953875"/>
                </a:lnTo>
                <a:lnTo>
                  <a:pt x="0" y="11953875"/>
                </a:lnTo>
                <a:lnTo>
                  <a:pt x="0" y="0"/>
                </a:lnTo>
                <a:close/>
              </a:path>
            </a:pathLst>
          </a:custGeom>
          <a:blipFill>
            <a:blip r:embed="rId2">
              <a:alphaModFix amt="55000"/>
            </a:blip>
            <a:stretch>
              <a:fillRect/>
            </a:stretch>
          </a:blipFill>
        </p:spPr>
      </p:sp>
      <p:grpSp>
        <p:nvGrpSpPr>
          <p:cNvPr id="3" name="Group 3"/>
          <p:cNvGrpSpPr>
            <a:grpSpLocks noChangeAspect="1"/>
          </p:cNvGrpSpPr>
          <p:nvPr/>
        </p:nvGrpSpPr>
        <p:grpSpPr>
          <a:xfrm>
            <a:off x="14726841" y="430311"/>
            <a:ext cx="1193511" cy="1069772"/>
            <a:chOff x="0" y="0"/>
            <a:chExt cx="1193508" cy="1069772"/>
          </a:xfrm>
        </p:grpSpPr>
        <p:sp>
          <p:nvSpPr>
            <p:cNvPr id="4" name="Freeform 4"/>
            <p:cNvSpPr/>
            <p:nvPr/>
          </p:nvSpPr>
          <p:spPr>
            <a:xfrm>
              <a:off x="158369" y="121158"/>
              <a:ext cx="931418" cy="832104"/>
            </a:xfrm>
            <a:custGeom>
              <a:avLst/>
              <a:gdLst/>
              <a:ahLst/>
              <a:cxnLst/>
              <a:rect l="l" t="t" r="r" b="b"/>
              <a:pathLst>
                <a:path w="931418" h="832104">
                  <a:moveTo>
                    <a:pt x="848487" y="180848"/>
                  </a:moveTo>
                  <a:cubicBezTo>
                    <a:pt x="848487" y="180848"/>
                    <a:pt x="848360" y="180848"/>
                    <a:pt x="848360" y="180848"/>
                  </a:cubicBezTo>
                  <a:cubicBezTo>
                    <a:pt x="847344" y="180848"/>
                    <a:pt x="846328" y="181483"/>
                    <a:pt x="845693" y="182626"/>
                  </a:cubicBezTo>
                  <a:cubicBezTo>
                    <a:pt x="836676" y="201168"/>
                    <a:pt x="816991" y="234315"/>
                    <a:pt x="784352" y="250825"/>
                  </a:cubicBezTo>
                  <a:cubicBezTo>
                    <a:pt x="761873" y="262128"/>
                    <a:pt x="736854" y="268224"/>
                    <a:pt x="711581" y="268478"/>
                  </a:cubicBezTo>
                  <a:cubicBezTo>
                    <a:pt x="709930" y="268605"/>
                    <a:pt x="708660" y="269748"/>
                    <a:pt x="708533" y="271399"/>
                  </a:cubicBezTo>
                  <a:cubicBezTo>
                    <a:pt x="708533" y="272669"/>
                    <a:pt x="709168" y="273558"/>
                    <a:pt x="710311" y="274066"/>
                  </a:cubicBezTo>
                  <a:cubicBezTo>
                    <a:pt x="728980" y="283464"/>
                    <a:pt x="760984" y="302133"/>
                    <a:pt x="774446" y="326136"/>
                  </a:cubicBezTo>
                  <a:cubicBezTo>
                    <a:pt x="785114" y="344932"/>
                    <a:pt x="789305" y="387985"/>
                    <a:pt x="790829" y="408813"/>
                  </a:cubicBezTo>
                  <a:cubicBezTo>
                    <a:pt x="790956" y="410464"/>
                    <a:pt x="792226" y="411480"/>
                    <a:pt x="793877" y="411480"/>
                  </a:cubicBezTo>
                  <a:cubicBezTo>
                    <a:pt x="793877" y="411480"/>
                    <a:pt x="794004" y="411480"/>
                    <a:pt x="794004" y="411480"/>
                  </a:cubicBezTo>
                  <a:cubicBezTo>
                    <a:pt x="795020" y="411480"/>
                    <a:pt x="796036" y="410845"/>
                    <a:pt x="796417" y="409829"/>
                  </a:cubicBezTo>
                  <a:cubicBezTo>
                    <a:pt x="805942" y="390779"/>
                    <a:pt x="828167" y="351790"/>
                    <a:pt x="858393" y="339344"/>
                  </a:cubicBezTo>
                  <a:cubicBezTo>
                    <a:pt x="885190" y="328041"/>
                    <a:pt x="913257" y="325374"/>
                    <a:pt x="929132" y="324739"/>
                  </a:cubicBezTo>
                  <a:cubicBezTo>
                    <a:pt x="929640" y="324739"/>
                    <a:pt x="930148" y="324612"/>
                    <a:pt x="930529" y="324358"/>
                  </a:cubicBezTo>
                  <a:lnTo>
                    <a:pt x="931418" y="319913"/>
                  </a:lnTo>
                  <a:lnTo>
                    <a:pt x="931418" y="319913"/>
                  </a:lnTo>
                  <a:cubicBezTo>
                    <a:pt x="931164" y="319532"/>
                    <a:pt x="930783" y="319278"/>
                    <a:pt x="930529" y="319024"/>
                  </a:cubicBezTo>
                  <a:cubicBezTo>
                    <a:pt x="913384" y="310134"/>
                    <a:pt x="882269" y="291592"/>
                    <a:pt x="871982" y="270764"/>
                  </a:cubicBezTo>
                  <a:cubicBezTo>
                    <a:pt x="856107" y="238887"/>
                    <a:pt x="852297" y="203200"/>
                    <a:pt x="851535" y="183769"/>
                  </a:cubicBezTo>
                  <a:cubicBezTo>
                    <a:pt x="851408" y="182118"/>
                    <a:pt x="850138" y="180848"/>
                    <a:pt x="848487" y="180848"/>
                  </a:cubicBezTo>
                  <a:close/>
                  <a:moveTo>
                    <a:pt x="344424" y="0"/>
                  </a:moveTo>
                  <a:cubicBezTo>
                    <a:pt x="344297" y="0"/>
                    <a:pt x="344170" y="0"/>
                    <a:pt x="344043" y="0"/>
                  </a:cubicBezTo>
                  <a:cubicBezTo>
                    <a:pt x="341376" y="127"/>
                    <a:pt x="338709" y="1905"/>
                    <a:pt x="337566" y="4318"/>
                  </a:cubicBezTo>
                  <a:cubicBezTo>
                    <a:pt x="315468" y="49657"/>
                    <a:pt x="266700" y="131953"/>
                    <a:pt x="186817" y="172466"/>
                  </a:cubicBezTo>
                  <a:cubicBezTo>
                    <a:pt x="131191" y="200533"/>
                    <a:pt x="69723" y="215519"/>
                    <a:pt x="7493" y="216027"/>
                  </a:cubicBezTo>
                  <a:cubicBezTo>
                    <a:pt x="3302" y="216027"/>
                    <a:pt x="0" y="219329"/>
                    <a:pt x="0" y="223520"/>
                  </a:cubicBezTo>
                  <a:cubicBezTo>
                    <a:pt x="0" y="226441"/>
                    <a:pt x="1651" y="228854"/>
                    <a:pt x="4064" y="230124"/>
                  </a:cubicBezTo>
                  <a:cubicBezTo>
                    <a:pt x="50038" y="253238"/>
                    <a:pt x="128905" y="299339"/>
                    <a:pt x="161925" y="358267"/>
                  </a:cubicBezTo>
                  <a:cubicBezTo>
                    <a:pt x="188087" y="404749"/>
                    <a:pt x="198755" y="510540"/>
                    <a:pt x="202311" y="561975"/>
                  </a:cubicBezTo>
                  <a:cubicBezTo>
                    <a:pt x="202692" y="565785"/>
                    <a:pt x="205867" y="568706"/>
                    <a:pt x="209550" y="568706"/>
                  </a:cubicBezTo>
                  <a:cubicBezTo>
                    <a:pt x="209804" y="568706"/>
                    <a:pt x="210058" y="568706"/>
                    <a:pt x="210312" y="568706"/>
                  </a:cubicBezTo>
                  <a:cubicBezTo>
                    <a:pt x="212852" y="568579"/>
                    <a:pt x="215265" y="566928"/>
                    <a:pt x="216281" y="564642"/>
                  </a:cubicBezTo>
                  <a:cubicBezTo>
                    <a:pt x="239522" y="517652"/>
                    <a:pt x="294640" y="421767"/>
                    <a:pt x="368808" y="390906"/>
                  </a:cubicBezTo>
                  <a:cubicBezTo>
                    <a:pt x="435102" y="363220"/>
                    <a:pt x="504063" y="356362"/>
                    <a:pt x="542671" y="354838"/>
                  </a:cubicBezTo>
                  <a:cubicBezTo>
                    <a:pt x="546862" y="354584"/>
                    <a:pt x="549783" y="351028"/>
                    <a:pt x="549656" y="346837"/>
                  </a:cubicBezTo>
                  <a:cubicBezTo>
                    <a:pt x="549529" y="344297"/>
                    <a:pt x="548132" y="342011"/>
                    <a:pt x="545846" y="340868"/>
                  </a:cubicBezTo>
                  <a:cubicBezTo>
                    <a:pt x="503936" y="319024"/>
                    <a:pt x="426974" y="273177"/>
                    <a:pt x="401701" y="222123"/>
                  </a:cubicBezTo>
                  <a:cubicBezTo>
                    <a:pt x="362458" y="142875"/>
                    <a:pt x="353568" y="54737"/>
                    <a:pt x="351663" y="7239"/>
                  </a:cubicBezTo>
                  <a:cubicBezTo>
                    <a:pt x="351409" y="3175"/>
                    <a:pt x="348361" y="127"/>
                    <a:pt x="344297" y="127"/>
                  </a:cubicBezTo>
                  <a:close/>
                  <a:moveTo>
                    <a:pt x="636143" y="484632"/>
                  </a:moveTo>
                  <a:cubicBezTo>
                    <a:pt x="636016" y="484632"/>
                    <a:pt x="636016" y="484632"/>
                    <a:pt x="635889" y="484632"/>
                  </a:cubicBezTo>
                  <a:cubicBezTo>
                    <a:pt x="634238" y="484759"/>
                    <a:pt x="632841" y="485648"/>
                    <a:pt x="632079" y="487172"/>
                  </a:cubicBezTo>
                  <a:cubicBezTo>
                    <a:pt x="618617" y="514985"/>
                    <a:pt x="588645" y="565277"/>
                    <a:pt x="539750" y="589915"/>
                  </a:cubicBezTo>
                  <a:cubicBezTo>
                    <a:pt x="505714" y="607060"/>
                    <a:pt x="468122" y="616077"/>
                    <a:pt x="430022" y="616331"/>
                  </a:cubicBezTo>
                  <a:cubicBezTo>
                    <a:pt x="430022" y="616331"/>
                    <a:pt x="429895" y="616331"/>
                    <a:pt x="429895" y="616331"/>
                  </a:cubicBezTo>
                  <a:cubicBezTo>
                    <a:pt x="427482" y="616331"/>
                    <a:pt x="425450" y="618363"/>
                    <a:pt x="425577" y="620903"/>
                  </a:cubicBezTo>
                  <a:cubicBezTo>
                    <a:pt x="425704" y="622554"/>
                    <a:pt x="426593" y="624205"/>
                    <a:pt x="428117" y="624967"/>
                  </a:cubicBezTo>
                  <a:cubicBezTo>
                    <a:pt x="456184" y="639191"/>
                    <a:pt x="504571" y="667258"/>
                    <a:pt x="524637" y="703199"/>
                  </a:cubicBezTo>
                  <a:cubicBezTo>
                    <a:pt x="540639" y="731520"/>
                    <a:pt x="546989" y="796417"/>
                    <a:pt x="549402" y="827913"/>
                  </a:cubicBezTo>
                  <a:cubicBezTo>
                    <a:pt x="549529" y="830326"/>
                    <a:pt x="551688" y="832104"/>
                    <a:pt x="553847" y="832104"/>
                  </a:cubicBezTo>
                  <a:cubicBezTo>
                    <a:pt x="553974" y="832104"/>
                    <a:pt x="554101" y="832104"/>
                    <a:pt x="554101" y="832104"/>
                  </a:cubicBezTo>
                  <a:cubicBezTo>
                    <a:pt x="555752" y="831977"/>
                    <a:pt x="557022" y="830961"/>
                    <a:pt x="557911" y="829564"/>
                  </a:cubicBezTo>
                  <a:cubicBezTo>
                    <a:pt x="572135" y="800862"/>
                    <a:pt x="605790" y="742188"/>
                    <a:pt x="651129" y="723265"/>
                  </a:cubicBezTo>
                  <a:cubicBezTo>
                    <a:pt x="691642" y="706374"/>
                    <a:pt x="733933" y="702183"/>
                    <a:pt x="757555" y="701167"/>
                  </a:cubicBezTo>
                  <a:cubicBezTo>
                    <a:pt x="760095" y="701040"/>
                    <a:pt x="761873" y="698881"/>
                    <a:pt x="761746" y="696341"/>
                  </a:cubicBezTo>
                  <a:cubicBezTo>
                    <a:pt x="761619" y="694690"/>
                    <a:pt x="760730" y="693293"/>
                    <a:pt x="759333" y="692531"/>
                  </a:cubicBezTo>
                  <a:cubicBezTo>
                    <a:pt x="733552" y="679069"/>
                    <a:pt x="686689" y="651256"/>
                    <a:pt x="671195" y="619887"/>
                  </a:cubicBezTo>
                  <a:cubicBezTo>
                    <a:pt x="647065" y="571881"/>
                    <a:pt x="641604" y="518033"/>
                    <a:pt x="640461" y="488823"/>
                  </a:cubicBezTo>
                  <a:cubicBezTo>
                    <a:pt x="640334" y="486410"/>
                    <a:pt x="638302" y="484632"/>
                    <a:pt x="635889" y="484632"/>
                  </a:cubicBezTo>
                  <a:close/>
                </a:path>
              </a:pathLst>
            </a:custGeom>
            <a:solidFill>
              <a:srgbClr val="935F55"/>
            </a:solidFill>
          </p:spPr>
        </p:sp>
        <p:sp>
          <p:nvSpPr>
            <p:cNvPr id="5" name="Freeform 5"/>
            <p:cNvSpPr/>
            <p:nvPr/>
          </p:nvSpPr>
          <p:spPr>
            <a:xfrm>
              <a:off x="63500" y="63500"/>
              <a:ext cx="1066546" cy="942721"/>
            </a:xfrm>
            <a:custGeom>
              <a:avLst/>
              <a:gdLst/>
              <a:ahLst/>
              <a:cxnLst/>
              <a:rect l="l" t="t" r="r" b="b"/>
              <a:pathLst>
                <a:path w="1066546" h="942721">
                  <a:moveTo>
                    <a:pt x="0" y="942721"/>
                  </a:moveTo>
                  <a:lnTo>
                    <a:pt x="1066546" y="942721"/>
                  </a:lnTo>
                  <a:lnTo>
                    <a:pt x="1066546" y="0"/>
                  </a:lnTo>
                  <a:lnTo>
                    <a:pt x="0" y="0"/>
                  </a:lnTo>
                  <a:close/>
                </a:path>
              </a:pathLst>
            </a:custGeom>
            <a:solidFill>
              <a:srgbClr val="000000">
                <a:alpha val="0"/>
              </a:srgbClr>
            </a:solidFill>
          </p:spPr>
        </p:sp>
      </p:grpSp>
      <p:sp>
        <p:nvSpPr>
          <p:cNvPr id="6" name="TextBox 6"/>
          <p:cNvSpPr txBox="1"/>
          <p:nvPr/>
        </p:nvSpPr>
        <p:spPr>
          <a:xfrm>
            <a:off x="5610210" y="372107"/>
            <a:ext cx="8265419" cy="1170311"/>
          </a:xfrm>
          <a:prstGeom prst="rect">
            <a:avLst/>
          </a:prstGeom>
        </p:spPr>
        <p:txBody>
          <a:bodyPr lIns="0" tIns="0" rIns="0" bIns="0" rtlCol="0" anchor="t">
            <a:spAutoFit/>
          </a:bodyPr>
          <a:lstStyle/>
          <a:p>
            <a:pPr algn="l">
              <a:lnSpc>
                <a:spcPts val="9519"/>
              </a:lnSpc>
            </a:pPr>
            <a:r>
              <a:rPr lang="en-US" sz="6799" b="1" spc="339">
                <a:solidFill>
                  <a:srgbClr val="935F55"/>
                </a:solidFill>
                <a:latin typeface="Comic Sans Bold"/>
                <a:ea typeface="Comic Sans Bold"/>
                <a:cs typeface="Comic Sans Bold"/>
                <a:sym typeface="Comic Sans Bold"/>
              </a:rPr>
              <a:t>5.Implementation</a:t>
            </a:r>
          </a:p>
        </p:txBody>
      </p:sp>
      <p:sp>
        <p:nvSpPr>
          <p:cNvPr id="7" name="Freeform 7"/>
          <p:cNvSpPr/>
          <p:nvPr/>
        </p:nvSpPr>
        <p:spPr>
          <a:xfrm>
            <a:off x="1467945" y="1639815"/>
            <a:ext cx="16014285" cy="7947089"/>
          </a:xfrm>
          <a:custGeom>
            <a:avLst/>
            <a:gdLst/>
            <a:ahLst/>
            <a:cxnLst/>
            <a:rect l="l" t="t" r="r" b="b"/>
            <a:pathLst>
              <a:path w="16014285" h="7947089">
                <a:moveTo>
                  <a:pt x="0" y="0"/>
                </a:moveTo>
                <a:lnTo>
                  <a:pt x="16014285" y="0"/>
                </a:lnTo>
                <a:lnTo>
                  <a:pt x="16014285" y="7947089"/>
                </a:lnTo>
                <a:lnTo>
                  <a:pt x="0" y="7947089"/>
                </a:lnTo>
                <a:lnTo>
                  <a:pt x="0" y="0"/>
                </a:lnTo>
                <a:close/>
              </a:path>
            </a:pathLst>
          </a:custGeom>
          <a:blipFill>
            <a:blip r:embed="rId3"/>
            <a:stretch>
              <a:fillRect/>
            </a:stretch>
          </a:blipFill>
        </p:spPr>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EAC2"/>
        </a:solidFill>
        <a:effectLst/>
      </p:bgPr>
    </p:bg>
    <p:spTree>
      <p:nvGrpSpPr>
        <p:cNvPr id="1" name=""/>
        <p:cNvGrpSpPr/>
        <p:nvPr/>
      </p:nvGrpSpPr>
      <p:grpSpPr>
        <a:xfrm>
          <a:off x="0" y="0"/>
          <a:ext cx="0" cy="0"/>
          <a:chOff x="0" y="0"/>
          <a:chExt cx="0" cy="0"/>
        </a:xfrm>
      </p:grpSpPr>
      <p:sp>
        <p:nvSpPr>
          <p:cNvPr id="2" name="Freeform 2"/>
          <p:cNvSpPr/>
          <p:nvPr/>
        </p:nvSpPr>
        <p:spPr>
          <a:xfrm>
            <a:off x="0" y="-834390"/>
            <a:ext cx="18288000" cy="11953875"/>
          </a:xfrm>
          <a:custGeom>
            <a:avLst/>
            <a:gdLst/>
            <a:ahLst/>
            <a:cxnLst/>
            <a:rect l="l" t="t" r="r" b="b"/>
            <a:pathLst>
              <a:path w="18288000" h="11953875">
                <a:moveTo>
                  <a:pt x="0" y="0"/>
                </a:moveTo>
                <a:lnTo>
                  <a:pt x="18288000" y="0"/>
                </a:lnTo>
                <a:lnTo>
                  <a:pt x="18288000" y="11953875"/>
                </a:lnTo>
                <a:lnTo>
                  <a:pt x="0" y="11953875"/>
                </a:lnTo>
                <a:lnTo>
                  <a:pt x="0" y="0"/>
                </a:lnTo>
                <a:close/>
              </a:path>
            </a:pathLst>
          </a:custGeom>
          <a:blipFill>
            <a:blip r:embed="rId2">
              <a:alphaModFix amt="55000"/>
            </a:blip>
            <a:stretch>
              <a:fillRect/>
            </a:stretch>
          </a:blipFill>
        </p:spPr>
      </p:sp>
      <p:sp>
        <p:nvSpPr>
          <p:cNvPr id="3" name="Freeform 3"/>
          <p:cNvSpPr/>
          <p:nvPr/>
        </p:nvSpPr>
        <p:spPr>
          <a:xfrm>
            <a:off x="-1195419" y="6459452"/>
            <a:ext cx="3409008" cy="3794193"/>
          </a:xfrm>
          <a:custGeom>
            <a:avLst/>
            <a:gdLst/>
            <a:ahLst/>
            <a:cxnLst/>
            <a:rect l="l" t="t" r="r" b="b"/>
            <a:pathLst>
              <a:path w="3409008" h="3794193">
                <a:moveTo>
                  <a:pt x="0" y="0"/>
                </a:moveTo>
                <a:lnTo>
                  <a:pt x="3409008" y="0"/>
                </a:lnTo>
                <a:lnTo>
                  <a:pt x="3409008" y="3794193"/>
                </a:lnTo>
                <a:lnTo>
                  <a:pt x="0" y="37941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13465911" y="101717"/>
            <a:ext cx="1193511" cy="1069772"/>
            <a:chOff x="0" y="0"/>
            <a:chExt cx="1193508" cy="1069772"/>
          </a:xfrm>
        </p:grpSpPr>
        <p:sp>
          <p:nvSpPr>
            <p:cNvPr id="5" name="Freeform 5"/>
            <p:cNvSpPr/>
            <p:nvPr/>
          </p:nvSpPr>
          <p:spPr>
            <a:xfrm>
              <a:off x="158369" y="121158"/>
              <a:ext cx="931418" cy="832104"/>
            </a:xfrm>
            <a:custGeom>
              <a:avLst/>
              <a:gdLst/>
              <a:ahLst/>
              <a:cxnLst/>
              <a:rect l="l" t="t" r="r" b="b"/>
              <a:pathLst>
                <a:path w="931418" h="832104">
                  <a:moveTo>
                    <a:pt x="848487" y="180848"/>
                  </a:moveTo>
                  <a:cubicBezTo>
                    <a:pt x="848487" y="180848"/>
                    <a:pt x="848360" y="180848"/>
                    <a:pt x="848360" y="180848"/>
                  </a:cubicBezTo>
                  <a:cubicBezTo>
                    <a:pt x="847344" y="180848"/>
                    <a:pt x="846328" y="181483"/>
                    <a:pt x="845693" y="182626"/>
                  </a:cubicBezTo>
                  <a:cubicBezTo>
                    <a:pt x="836676" y="201168"/>
                    <a:pt x="816991" y="234315"/>
                    <a:pt x="784352" y="250825"/>
                  </a:cubicBezTo>
                  <a:cubicBezTo>
                    <a:pt x="761873" y="262128"/>
                    <a:pt x="736854" y="268224"/>
                    <a:pt x="711581" y="268478"/>
                  </a:cubicBezTo>
                  <a:cubicBezTo>
                    <a:pt x="709930" y="268605"/>
                    <a:pt x="708660" y="269748"/>
                    <a:pt x="708533" y="271399"/>
                  </a:cubicBezTo>
                  <a:cubicBezTo>
                    <a:pt x="708533" y="272669"/>
                    <a:pt x="709168" y="273558"/>
                    <a:pt x="710311" y="274066"/>
                  </a:cubicBezTo>
                  <a:cubicBezTo>
                    <a:pt x="728980" y="283464"/>
                    <a:pt x="760984" y="302133"/>
                    <a:pt x="774446" y="326136"/>
                  </a:cubicBezTo>
                  <a:cubicBezTo>
                    <a:pt x="785114" y="344932"/>
                    <a:pt x="789305" y="387985"/>
                    <a:pt x="790829" y="408813"/>
                  </a:cubicBezTo>
                  <a:cubicBezTo>
                    <a:pt x="790956" y="410464"/>
                    <a:pt x="792226" y="411480"/>
                    <a:pt x="793877" y="411480"/>
                  </a:cubicBezTo>
                  <a:cubicBezTo>
                    <a:pt x="793877" y="411480"/>
                    <a:pt x="794004" y="411480"/>
                    <a:pt x="794004" y="411480"/>
                  </a:cubicBezTo>
                  <a:cubicBezTo>
                    <a:pt x="795020" y="411480"/>
                    <a:pt x="796036" y="410845"/>
                    <a:pt x="796417" y="409829"/>
                  </a:cubicBezTo>
                  <a:cubicBezTo>
                    <a:pt x="805942" y="390779"/>
                    <a:pt x="828167" y="351790"/>
                    <a:pt x="858393" y="339344"/>
                  </a:cubicBezTo>
                  <a:cubicBezTo>
                    <a:pt x="885190" y="328041"/>
                    <a:pt x="913257" y="325374"/>
                    <a:pt x="929132" y="324739"/>
                  </a:cubicBezTo>
                  <a:cubicBezTo>
                    <a:pt x="929640" y="324739"/>
                    <a:pt x="930148" y="324612"/>
                    <a:pt x="930529" y="324358"/>
                  </a:cubicBezTo>
                  <a:lnTo>
                    <a:pt x="931418" y="319913"/>
                  </a:lnTo>
                  <a:lnTo>
                    <a:pt x="931418" y="319913"/>
                  </a:lnTo>
                  <a:cubicBezTo>
                    <a:pt x="931164" y="319532"/>
                    <a:pt x="930783" y="319278"/>
                    <a:pt x="930529" y="319024"/>
                  </a:cubicBezTo>
                  <a:cubicBezTo>
                    <a:pt x="913384" y="310134"/>
                    <a:pt x="882269" y="291592"/>
                    <a:pt x="871982" y="270764"/>
                  </a:cubicBezTo>
                  <a:cubicBezTo>
                    <a:pt x="856107" y="238887"/>
                    <a:pt x="852297" y="203200"/>
                    <a:pt x="851535" y="183769"/>
                  </a:cubicBezTo>
                  <a:cubicBezTo>
                    <a:pt x="851408" y="182118"/>
                    <a:pt x="850138" y="180848"/>
                    <a:pt x="848487" y="180848"/>
                  </a:cubicBezTo>
                  <a:close/>
                  <a:moveTo>
                    <a:pt x="344424" y="0"/>
                  </a:moveTo>
                  <a:cubicBezTo>
                    <a:pt x="344297" y="0"/>
                    <a:pt x="344170" y="0"/>
                    <a:pt x="344043" y="0"/>
                  </a:cubicBezTo>
                  <a:cubicBezTo>
                    <a:pt x="341376" y="127"/>
                    <a:pt x="338709" y="1905"/>
                    <a:pt x="337566" y="4318"/>
                  </a:cubicBezTo>
                  <a:cubicBezTo>
                    <a:pt x="315468" y="49657"/>
                    <a:pt x="266700" y="131953"/>
                    <a:pt x="186817" y="172466"/>
                  </a:cubicBezTo>
                  <a:cubicBezTo>
                    <a:pt x="131191" y="200533"/>
                    <a:pt x="69723" y="215519"/>
                    <a:pt x="7493" y="216027"/>
                  </a:cubicBezTo>
                  <a:cubicBezTo>
                    <a:pt x="3302" y="216027"/>
                    <a:pt x="0" y="219329"/>
                    <a:pt x="0" y="223520"/>
                  </a:cubicBezTo>
                  <a:cubicBezTo>
                    <a:pt x="0" y="226441"/>
                    <a:pt x="1651" y="228854"/>
                    <a:pt x="4064" y="230124"/>
                  </a:cubicBezTo>
                  <a:cubicBezTo>
                    <a:pt x="50038" y="253238"/>
                    <a:pt x="128905" y="299339"/>
                    <a:pt x="161925" y="358267"/>
                  </a:cubicBezTo>
                  <a:cubicBezTo>
                    <a:pt x="188087" y="404749"/>
                    <a:pt x="198755" y="510540"/>
                    <a:pt x="202311" y="561975"/>
                  </a:cubicBezTo>
                  <a:cubicBezTo>
                    <a:pt x="202692" y="565785"/>
                    <a:pt x="205867" y="568706"/>
                    <a:pt x="209550" y="568706"/>
                  </a:cubicBezTo>
                  <a:cubicBezTo>
                    <a:pt x="209804" y="568706"/>
                    <a:pt x="210058" y="568706"/>
                    <a:pt x="210312" y="568706"/>
                  </a:cubicBezTo>
                  <a:cubicBezTo>
                    <a:pt x="212852" y="568579"/>
                    <a:pt x="215265" y="566928"/>
                    <a:pt x="216281" y="564642"/>
                  </a:cubicBezTo>
                  <a:cubicBezTo>
                    <a:pt x="239522" y="517652"/>
                    <a:pt x="294640" y="421767"/>
                    <a:pt x="368808" y="390906"/>
                  </a:cubicBezTo>
                  <a:cubicBezTo>
                    <a:pt x="435102" y="363220"/>
                    <a:pt x="504063" y="356362"/>
                    <a:pt x="542671" y="354838"/>
                  </a:cubicBezTo>
                  <a:cubicBezTo>
                    <a:pt x="546862" y="354584"/>
                    <a:pt x="549783" y="351028"/>
                    <a:pt x="549656" y="346837"/>
                  </a:cubicBezTo>
                  <a:cubicBezTo>
                    <a:pt x="549529" y="344297"/>
                    <a:pt x="548132" y="342011"/>
                    <a:pt x="545846" y="340868"/>
                  </a:cubicBezTo>
                  <a:cubicBezTo>
                    <a:pt x="503936" y="319024"/>
                    <a:pt x="426974" y="273177"/>
                    <a:pt x="401701" y="222123"/>
                  </a:cubicBezTo>
                  <a:cubicBezTo>
                    <a:pt x="362458" y="142875"/>
                    <a:pt x="353568" y="54737"/>
                    <a:pt x="351663" y="7239"/>
                  </a:cubicBezTo>
                  <a:cubicBezTo>
                    <a:pt x="351409" y="3175"/>
                    <a:pt x="348361" y="127"/>
                    <a:pt x="344297" y="127"/>
                  </a:cubicBezTo>
                  <a:close/>
                  <a:moveTo>
                    <a:pt x="636143" y="484632"/>
                  </a:moveTo>
                  <a:cubicBezTo>
                    <a:pt x="636016" y="484632"/>
                    <a:pt x="636016" y="484632"/>
                    <a:pt x="635889" y="484632"/>
                  </a:cubicBezTo>
                  <a:cubicBezTo>
                    <a:pt x="634238" y="484759"/>
                    <a:pt x="632841" y="485648"/>
                    <a:pt x="632079" y="487172"/>
                  </a:cubicBezTo>
                  <a:cubicBezTo>
                    <a:pt x="618617" y="514985"/>
                    <a:pt x="588645" y="565277"/>
                    <a:pt x="539750" y="589915"/>
                  </a:cubicBezTo>
                  <a:cubicBezTo>
                    <a:pt x="505714" y="607060"/>
                    <a:pt x="468122" y="616077"/>
                    <a:pt x="430022" y="616331"/>
                  </a:cubicBezTo>
                  <a:cubicBezTo>
                    <a:pt x="430022" y="616331"/>
                    <a:pt x="429895" y="616331"/>
                    <a:pt x="429895" y="616331"/>
                  </a:cubicBezTo>
                  <a:cubicBezTo>
                    <a:pt x="427482" y="616331"/>
                    <a:pt x="425450" y="618363"/>
                    <a:pt x="425577" y="620903"/>
                  </a:cubicBezTo>
                  <a:cubicBezTo>
                    <a:pt x="425704" y="622554"/>
                    <a:pt x="426593" y="624205"/>
                    <a:pt x="428117" y="624967"/>
                  </a:cubicBezTo>
                  <a:cubicBezTo>
                    <a:pt x="456184" y="639191"/>
                    <a:pt x="504571" y="667258"/>
                    <a:pt x="524637" y="703199"/>
                  </a:cubicBezTo>
                  <a:cubicBezTo>
                    <a:pt x="540639" y="731520"/>
                    <a:pt x="546989" y="796417"/>
                    <a:pt x="549402" y="827913"/>
                  </a:cubicBezTo>
                  <a:cubicBezTo>
                    <a:pt x="549529" y="830326"/>
                    <a:pt x="551688" y="832104"/>
                    <a:pt x="553847" y="832104"/>
                  </a:cubicBezTo>
                  <a:cubicBezTo>
                    <a:pt x="553974" y="832104"/>
                    <a:pt x="554101" y="832104"/>
                    <a:pt x="554101" y="832104"/>
                  </a:cubicBezTo>
                  <a:cubicBezTo>
                    <a:pt x="555752" y="831977"/>
                    <a:pt x="557022" y="830961"/>
                    <a:pt x="557911" y="829564"/>
                  </a:cubicBezTo>
                  <a:cubicBezTo>
                    <a:pt x="572135" y="800862"/>
                    <a:pt x="605790" y="742188"/>
                    <a:pt x="651129" y="723265"/>
                  </a:cubicBezTo>
                  <a:cubicBezTo>
                    <a:pt x="691642" y="706374"/>
                    <a:pt x="733933" y="702183"/>
                    <a:pt x="757555" y="701167"/>
                  </a:cubicBezTo>
                  <a:cubicBezTo>
                    <a:pt x="760095" y="701040"/>
                    <a:pt x="761873" y="698881"/>
                    <a:pt x="761746" y="696341"/>
                  </a:cubicBezTo>
                  <a:cubicBezTo>
                    <a:pt x="761619" y="694690"/>
                    <a:pt x="760730" y="693293"/>
                    <a:pt x="759333" y="692531"/>
                  </a:cubicBezTo>
                  <a:cubicBezTo>
                    <a:pt x="733552" y="679069"/>
                    <a:pt x="686689" y="651256"/>
                    <a:pt x="671195" y="619887"/>
                  </a:cubicBezTo>
                  <a:cubicBezTo>
                    <a:pt x="647065" y="571881"/>
                    <a:pt x="641604" y="518033"/>
                    <a:pt x="640461" y="488823"/>
                  </a:cubicBezTo>
                  <a:cubicBezTo>
                    <a:pt x="640334" y="486410"/>
                    <a:pt x="638302" y="484632"/>
                    <a:pt x="635889" y="484632"/>
                  </a:cubicBezTo>
                  <a:close/>
                </a:path>
              </a:pathLst>
            </a:custGeom>
            <a:solidFill>
              <a:srgbClr val="935F55"/>
            </a:solidFill>
          </p:spPr>
        </p:sp>
        <p:sp>
          <p:nvSpPr>
            <p:cNvPr id="6" name="Freeform 6"/>
            <p:cNvSpPr/>
            <p:nvPr/>
          </p:nvSpPr>
          <p:spPr>
            <a:xfrm>
              <a:off x="63500" y="63500"/>
              <a:ext cx="1066546" cy="942721"/>
            </a:xfrm>
            <a:custGeom>
              <a:avLst/>
              <a:gdLst/>
              <a:ahLst/>
              <a:cxnLst/>
              <a:rect l="l" t="t" r="r" b="b"/>
              <a:pathLst>
                <a:path w="1066546" h="942721">
                  <a:moveTo>
                    <a:pt x="0" y="942721"/>
                  </a:moveTo>
                  <a:lnTo>
                    <a:pt x="1066546" y="942721"/>
                  </a:lnTo>
                  <a:lnTo>
                    <a:pt x="1066546" y="0"/>
                  </a:lnTo>
                  <a:lnTo>
                    <a:pt x="0" y="0"/>
                  </a:lnTo>
                  <a:close/>
                </a:path>
              </a:pathLst>
            </a:custGeom>
            <a:solidFill>
              <a:srgbClr val="000000">
                <a:alpha val="0"/>
              </a:srgbClr>
            </a:solidFill>
          </p:spPr>
        </p:sp>
      </p:grpSp>
      <p:sp>
        <p:nvSpPr>
          <p:cNvPr id="7" name="Freeform 7"/>
          <p:cNvSpPr/>
          <p:nvPr/>
        </p:nvSpPr>
        <p:spPr>
          <a:xfrm>
            <a:off x="14994340" y="-214689"/>
            <a:ext cx="3144698" cy="1702584"/>
          </a:xfrm>
          <a:custGeom>
            <a:avLst/>
            <a:gdLst/>
            <a:ahLst/>
            <a:cxnLst/>
            <a:rect l="l" t="t" r="r" b="b"/>
            <a:pathLst>
              <a:path w="3144698" h="1702584">
                <a:moveTo>
                  <a:pt x="0" y="0"/>
                </a:moveTo>
                <a:lnTo>
                  <a:pt x="3144697" y="0"/>
                </a:lnTo>
                <a:lnTo>
                  <a:pt x="3144697" y="1702584"/>
                </a:lnTo>
                <a:lnTo>
                  <a:pt x="0" y="17025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429630" y="1237109"/>
            <a:ext cx="9061678" cy="4740213"/>
          </a:xfrm>
          <a:custGeom>
            <a:avLst/>
            <a:gdLst/>
            <a:ahLst/>
            <a:cxnLst/>
            <a:rect l="l" t="t" r="r" b="b"/>
            <a:pathLst>
              <a:path w="9061678" h="4740213">
                <a:moveTo>
                  <a:pt x="0" y="0"/>
                </a:moveTo>
                <a:lnTo>
                  <a:pt x="9061678" y="0"/>
                </a:lnTo>
                <a:lnTo>
                  <a:pt x="9061678" y="4740213"/>
                </a:lnTo>
                <a:lnTo>
                  <a:pt x="0" y="4740213"/>
                </a:lnTo>
                <a:lnTo>
                  <a:pt x="0" y="0"/>
                </a:lnTo>
                <a:close/>
              </a:path>
            </a:pathLst>
          </a:custGeom>
          <a:blipFill>
            <a:blip r:embed="rId7"/>
            <a:stretch>
              <a:fillRect t="-5551" b="-12283"/>
            </a:stretch>
          </a:blipFill>
          <a:ln w="57150" cap="sq">
            <a:solidFill>
              <a:srgbClr val="000000"/>
            </a:solidFill>
            <a:prstDash val="solid"/>
            <a:miter/>
          </a:ln>
        </p:spPr>
      </p:sp>
      <p:sp>
        <p:nvSpPr>
          <p:cNvPr id="9" name="TextBox 9"/>
          <p:cNvSpPr txBox="1"/>
          <p:nvPr/>
        </p:nvSpPr>
        <p:spPr>
          <a:xfrm>
            <a:off x="4007025" y="27213"/>
            <a:ext cx="9769983" cy="1144276"/>
          </a:xfrm>
          <a:prstGeom prst="rect">
            <a:avLst/>
          </a:prstGeom>
        </p:spPr>
        <p:txBody>
          <a:bodyPr lIns="0" tIns="0" rIns="0" bIns="0" rtlCol="0" anchor="t">
            <a:spAutoFit/>
          </a:bodyPr>
          <a:lstStyle/>
          <a:p>
            <a:pPr algn="l">
              <a:lnSpc>
                <a:spcPts val="9379"/>
              </a:lnSpc>
            </a:pPr>
            <a:r>
              <a:rPr lang="en-US" sz="6699" b="1" spc="334">
                <a:solidFill>
                  <a:srgbClr val="935F55"/>
                </a:solidFill>
                <a:latin typeface="Comic Sans Bold"/>
                <a:ea typeface="Comic Sans Bold"/>
                <a:cs typeface="Comic Sans Bold"/>
                <a:sym typeface="Comic Sans Bold"/>
              </a:rPr>
              <a:t>6.Technologies Used</a:t>
            </a:r>
          </a:p>
        </p:txBody>
      </p:sp>
      <p:sp>
        <p:nvSpPr>
          <p:cNvPr id="10" name="TextBox 10"/>
          <p:cNvSpPr txBox="1"/>
          <p:nvPr/>
        </p:nvSpPr>
        <p:spPr>
          <a:xfrm>
            <a:off x="9882838" y="1316124"/>
            <a:ext cx="8220203" cy="4831715"/>
          </a:xfrm>
          <a:prstGeom prst="rect">
            <a:avLst/>
          </a:prstGeom>
        </p:spPr>
        <p:txBody>
          <a:bodyPr lIns="0" tIns="0" rIns="0" bIns="0" rtlCol="0" anchor="t">
            <a:spAutoFit/>
          </a:bodyPr>
          <a:lstStyle/>
          <a:p>
            <a:pPr algn="l">
              <a:lnSpc>
                <a:spcPts val="4059"/>
              </a:lnSpc>
              <a:spcBef>
                <a:spcPct val="0"/>
              </a:spcBef>
            </a:pPr>
            <a:r>
              <a:rPr lang="en-US" sz="2899" b="1" spc="144" dirty="0">
                <a:solidFill>
                  <a:srgbClr val="935F55"/>
                </a:solidFill>
                <a:latin typeface="Cakerolli Bold"/>
                <a:ea typeface="Cakerolli Bold"/>
                <a:cs typeface="Cakerolli Bold"/>
                <a:sym typeface="Cakerolli Bold"/>
              </a:rPr>
              <a:t>• "Recipe Ingredient Extractor" is a desktop-based GUI application built using Python and PyQt6.</a:t>
            </a:r>
          </a:p>
          <a:p>
            <a:pPr algn="l">
              <a:lnSpc>
                <a:spcPts val="4059"/>
              </a:lnSpc>
              <a:spcBef>
                <a:spcPct val="0"/>
              </a:spcBef>
            </a:pPr>
            <a:r>
              <a:rPr lang="en-US" sz="2899" b="1" spc="144" dirty="0">
                <a:solidFill>
                  <a:srgbClr val="935F55"/>
                </a:solidFill>
                <a:latin typeface="Cakerolli Bold"/>
                <a:ea typeface="Cakerolli Bold"/>
                <a:cs typeface="Cakerolli Bold"/>
                <a:sym typeface="Cakerolli Bold"/>
              </a:rPr>
              <a:t>• It allows users to input Indian vegetarian recipes and automatically detects ingredients from the recipe text.</a:t>
            </a:r>
          </a:p>
          <a:p>
            <a:pPr algn="l">
              <a:lnSpc>
                <a:spcPts val="4059"/>
              </a:lnSpc>
              <a:spcBef>
                <a:spcPct val="0"/>
              </a:spcBef>
            </a:pPr>
            <a:r>
              <a:rPr lang="en-US" sz="2899" b="1" spc="144" dirty="0">
                <a:solidFill>
                  <a:srgbClr val="935F55"/>
                </a:solidFill>
                <a:latin typeface="Cakerolli Bold"/>
                <a:ea typeface="Cakerolli Bold"/>
                <a:cs typeface="Cakerolli Bold"/>
                <a:sym typeface="Cakerolli Bold"/>
              </a:rPr>
              <a:t>• The application uses the `pandas` library to load and manage a dataset (`IndianRecipes.csv`) of known ingredients.</a:t>
            </a:r>
          </a:p>
        </p:txBody>
      </p:sp>
      <p:sp>
        <p:nvSpPr>
          <p:cNvPr id="11" name="TextBox 11"/>
          <p:cNvSpPr txBox="1"/>
          <p:nvPr/>
        </p:nvSpPr>
        <p:spPr>
          <a:xfrm>
            <a:off x="2213589" y="6094206"/>
            <a:ext cx="15704493" cy="4317365"/>
          </a:xfrm>
          <a:prstGeom prst="rect">
            <a:avLst/>
          </a:prstGeom>
        </p:spPr>
        <p:txBody>
          <a:bodyPr lIns="0" tIns="0" rIns="0" bIns="0" rtlCol="0" anchor="t">
            <a:spAutoFit/>
          </a:bodyPr>
          <a:lstStyle/>
          <a:p>
            <a:pPr algn="l">
              <a:lnSpc>
                <a:spcPts val="4059"/>
              </a:lnSpc>
            </a:pPr>
            <a:r>
              <a:rPr lang="en-US" sz="2899" b="1" spc="144" dirty="0">
                <a:solidFill>
                  <a:srgbClr val="935F55"/>
                </a:solidFill>
                <a:latin typeface="Cakerolli Bold"/>
                <a:ea typeface="Cakerolli Bold"/>
                <a:cs typeface="Cakerolli Bold"/>
                <a:sym typeface="Cakerolli Bold"/>
              </a:rPr>
              <a:t>• Regular expressions (regex) are used to match ingredients accurately within the free-form recipe text.</a:t>
            </a:r>
          </a:p>
          <a:p>
            <a:pPr algn="l">
              <a:lnSpc>
                <a:spcPts val="4059"/>
              </a:lnSpc>
              <a:spcBef>
                <a:spcPct val="0"/>
              </a:spcBef>
            </a:pPr>
            <a:r>
              <a:rPr lang="en-US" sz="2899" b="1" spc="144" dirty="0">
                <a:solidFill>
                  <a:srgbClr val="935F55"/>
                </a:solidFill>
                <a:latin typeface="Cakerolli Bold"/>
                <a:ea typeface="Cakerolli Bold"/>
                <a:cs typeface="Cakerolli Bold"/>
                <a:sym typeface="Cakerolli Bold"/>
              </a:rPr>
              <a:t>• Extracted ingredients are then categorized into meaningful groups like Dairy, Vegetables, Spices, etc., using a predefined dictionary.</a:t>
            </a:r>
          </a:p>
          <a:p>
            <a:pPr algn="l">
              <a:lnSpc>
                <a:spcPts val="4059"/>
              </a:lnSpc>
              <a:spcBef>
                <a:spcPct val="0"/>
              </a:spcBef>
            </a:pPr>
            <a:r>
              <a:rPr lang="en-US" sz="2899" b="1" spc="144" dirty="0">
                <a:solidFill>
                  <a:srgbClr val="935F55"/>
                </a:solidFill>
                <a:latin typeface="Cakerolli Bold"/>
                <a:ea typeface="Cakerolli Bold"/>
                <a:cs typeface="Cakerolli Bold"/>
                <a:sym typeface="Cakerolli Bold"/>
              </a:rPr>
              <a:t>• The final results are displayed in a colorful table (`</a:t>
            </a:r>
            <a:r>
              <a:rPr lang="en-US" sz="2899" b="1" spc="144" dirty="0" err="1">
                <a:solidFill>
                  <a:srgbClr val="935F55"/>
                </a:solidFill>
                <a:latin typeface="Cakerolli Bold"/>
                <a:ea typeface="Cakerolli Bold"/>
                <a:cs typeface="Cakerolli Bold"/>
                <a:sym typeface="Cakerolli Bold"/>
              </a:rPr>
              <a:t>QTableWidget</a:t>
            </a:r>
            <a:r>
              <a:rPr lang="en-US" sz="2899" b="1" spc="144" dirty="0">
                <a:solidFill>
                  <a:srgbClr val="935F55"/>
                </a:solidFill>
                <a:latin typeface="Cakerolli Bold"/>
                <a:ea typeface="Cakerolli Bold"/>
                <a:cs typeface="Cakerolli Bold"/>
                <a:sym typeface="Cakerolli Bold"/>
              </a:rPr>
              <a:t>`) for better visualization and interpretation.</a:t>
            </a:r>
          </a:p>
          <a:p>
            <a:pPr algn="l">
              <a:lnSpc>
                <a:spcPts val="4059"/>
              </a:lnSpc>
              <a:spcBef>
                <a:spcPct val="0"/>
              </a:spcBef>
            </a:pPr>
            <a:r>
              <a:rPr lang="en-US" sz="2899" b="1" spc="144" dirty="0">
                <a:solidFill>
                  <a:srgbClr val="935F55"/>
                </a:solidFill>
                <a:latin typeface="Cakerolli Bold"/>
                <a:ea typeface="Cakerolli Bold"/>
                <a:cs typeface="Cakerolli Bold"/>
                <a:sym typeface="Cakerolli Bold"/>
              </a:rPr>
              <a:t>• The app features a responsive UI with status messages, text input, and action buttons, making it user-friendly and interactive.</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EAC2"/>
        </a:solidFill>
        <a:effectLst/>
      </p:bgPr>
    </p:bg>
    <p:spTree>
      <p:nvGrpSpPr>
        <p:cNvPr id="1" name=""/>
        <p:cNvGrpSpPr/>
        <p:nvPr/>
      </p:nvGrpSpPr>
      <p:grpSpPr>
        <a:xfrm>
          <a:off x="0" y="0"/>
          <a:ext cx="0" cy="0"/>
          <a:chOff x="0" y="0"/>
          <a:chExt cx="0" cy="0"/>
        </a:xfrm>
      </p:grpSpPr>
      <p:sp>
        <p:nvSpPr>
          <p:cNvPr id="2" name="Freeform 2"/>
          <p:cNvSpPr/>
          <p:nvPr/>
        </p:nvSpPr>
        <p:spPr>
          <a:xfrm>
            <a:off x="0" y="-834390"/>
            <a:ext cx="18288000" cy="11953875"/>
          </a:xfrm>
          <a:custGeom>
            <a:avLst/>
            <a:gdLst/>
            <a:ahLst/>
            <a:cxnLst/>
            <a:rect l="l" t="t" r="r" b="b"/>
            <a:pathLst>
              <a:path w="18288000" h="11953875">
                <a:moveTo>
                  <a:pt x="0" y="0"/>
                </a:moveTo>
                <a:lnTo>
                  <a:pt x="18288000" y="0"/>
                </a:lnTo>
                <a:lnTo>
                  <a:pt x="18288000" y="11953875"/>
                </a:lnTo>
                <a:lnTo>
                  <a:pt x="0" y="11953875"/>
                </a:lnTo>
                <a:lnTo>
                  <a:pt x="0" y="0"/>
                </a:lnTo>
                <a:close/>
              </a:path>
            </a:pathLst>
          </a:custGeom>
          <a:blipFill>
            <a:blip r:embed="rId2">
              <a:alphaModFix amt="55000"/>
            </a:blip>
            <a:stretch>
              <a:fillRect/>
            </a:stretch>
          </a:blipFill>
        </p:spPr>
      </p:sp>
      <p:sp>
        <p:nvSpPr>
          <p:cNvPr id="3" name="Freeform 3"/>
          <p:cNvSpPr/>
          <p:nvPr/>
        </p:nvSpPr>
        <p:spPr>
          <a:xfrm>
            <a:off x="-63503" y="-63503"/>
            <a:ext cx="2481120" cy="2599830"/>
          </a:xfrm>
          <a:custGeom>
            <a:avLst/>
            <a:gdLst/>
            <a:ahLst/>
            <a:cxnLst/>
            <a:rect l="l" t="t" r="r" b="b"/>
            <a:pathLst>
              <a:path w="2481120" h="2599830">
                <a:moveTo>
                  <a:pt x="0" y="0"/>
                </a:moveTo>
                <a:lnTo>
                  <a:pt x="2481119" y="0"/>
                </a:lnTo>
                <a:lnTo>
                  <a:pt x="2481119" y="2599830"/>
                </a:lnTo>
                <a:lnTo>
                  <a:pt x="0" y="25998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4423477" y="37662"/>
            <a:ext cx="1481699" cy="1324527"/>
            <a:chOff x="0" y="0"/>
            <a:chExt cx="1481696" cy="1324521"/>
          </a:xfrm>
        </p:grpSpPr>
        <p:sp>
          <p:nvSpPr>
            <p:cNvPr id="5" name="Freeform 5"/>
            <p:cNvSpPr/>
            <p:nvPr/>
          </p:nvSpPr>
          <p:spPr>
            <a:xfrm>
              <a:off x="184150" y="136525"/>
              <a:ext cx="1184021" cy="1057148"/>
            </a:xfrm>
            <a:custGeom>
              <a:avLst/>
              <a:gdLst/>
              <a:ahLst/>
              <a:cxnLst/>
              <a:rect l="l" t="t" r="r" b="b"/>
              <a:pathLst>
                <a:path w="1184021" h="1057148">
                  <a:moveTo>
                    <a:pt x="1077595" y="229997"/>
                  </a:moveTo>
                  <a:cubicBezTo>
                    <a:pt x="1077468" y="229997"/>
                    <a:pt x="1077468" y="229997"/>
                    <a:pt x="1077341" y="229997"/>
                  </a:cubicBezTo>
                  <a:cubicBezTo>
                    <a:pt x="1076071" y="229997"/>
                    <a:pt x="1074801" y="230759"/>
                    <a:pt x="1074039" y="232283"/>
                  </a:cubicBezTo>
                  <a:cubicBezTo>
                    <a:pt x="1062609" y="255778"/>
                    <a:pt x="1037590" y="298069"/>
                    <a:pt x="996188" y="318897"/>
                  </a:cubicBezTo>
                  <a:cubicBezTo>
                    <a:pt x="967613" y="333375"/>
                    <a:pt x="935863" y="341122"/>
                    <a:pt x="903732" y="341376"/>
                  </a:cubicBezTo>
                  <a:cubicBezTo>
                    <a:pt x="901573" y="341503"/>
                    <a:pt x="900049" y="343027"/>
                    <a:pt x="899795" y="345059"/>
                  </a:cubicBezTo>
                  <a:cubicBezTo>
                    <a:pt x="899795" y="346583"/>
                    <a:pt x="900557" y="347853"/>
                    <a:pt x="902081" y="348361"/>
                  </a:cubicBezTo>
                  <a:cubicBezTo>
                    <a:pt x="925830" y="360299"/>
                    <a:pt x="966343" y="384048"/>
                    <a:pt x="983615" y="414528"/>
                  </a:cubicBezTo>
                  <a:cubicBezTo>
                    <a:pt x="997077" y="438404"/>
                    <a:pt x="1002538" y="493141"/>
                    <a:pt x="1004443" y="519557"/>
                  </a:cubicBezTo>
                  <a:cubicBezTo>
                    <a:pt x="1004570" y="521589"/>
                    <a:pt x="1006221" y="522986"/>
                    <a:pt x="1008253" y="522986"/>
                  </a:cubicBezTo>
                  <a:cubicBezTo>
                    <a:pt x="1008380" y="522986"/>
                    <a:pt x="1008380" y="522986"/>
                    <a:pt x="1008507" y="522986"/>
                  </a:cubicBezTo>
                  <a:cubicBezTo>
                    <a:pt x="1009777" y="522986"/>
                    <a:pt x="1011047" y="522224"/>
                    <a:pt x="1011555" y="520954"/>
                  </a:cubicBezTo>
                  <a:cubicBezTo>
                    <a:pt x="1023620" y="496697"/>
                    <a:pt x="1051941" y="447294"/>
                    <a:pt x="1090295" y="431419"/>
                  </a:cubicBezTo>
                  <a:cubicBezTo>
                    <a:pt x="1124458" y="417068"/>
                    <a:pt x="1160018" y="413766"/>
                    <a:pt x="1180211" y="412877"/>
                  </a:cubicBezTo>
                  <a:cubicBezTo>
                    <a:pt x="1182370" y="412750"/>
                    <a:pt x="1184021" y="410972"/>
                    <a:pt x="1183894" y="408813"/>
                  </a:cubicBezTo>
                  <a:cubicBezTo>
                    <a:pt x="1183894" y="407543"/>
                    <a:pt x="1183132" y="406273"/>
                    <a:pt x="1181862" y="405511"/>
                  </a:cubicBezTo>
                  <a:cubicBezTo>
                    <a:pt x="1160145" y="394208"/>
                    <a:pt x="1120521" y="370713"/>
                    <a:pt x="1107567" y="344170"/>
                  </a:cubicBezTo>
                  <a:cubicBezTo>
                    <a:pt x="1087374" y="303657"/>
                    <a:pt x="1082548" y="258318"/>
                    <a:pt x="1081532" y="233680"/>
                  </a:cubicBezTo>
                  <a:cubicBezTo>
                    <a:pt x="1081405" y="231648"/>
                    <a:pt x="1079754" y="229997"/>
                    <a:pt x="1077722" y="229997"/>
                  </a:cubicBezTo>
                  <a:close/>
                  <a:moveTo>
                    <a:pt x="437388" y="127"/>
                  </a:moveTo>
                  <a:cubicBezTo>
                    <a:pt x="437261" y="127"/>
                    <a:pt x="437007" y="127"/>
                    <a:pt x="436880" y="127"/>
                  </a:cubicBezTo>
                  <a:cubicBezTo>
                    <a:pt x="433451" y="254"/>
                    <a:pt x="430149" y="2540"/>
                    <a:pt x="428752" y="5588"/>
                  </a:cubicBezTo>
                  <a:cubicBezTo>
                    <a:pt x="400685" y="63246"/>
                    <a:pt x="338836" y="167640"/>
                    <a:pt x="237236" y="219075"/>
                  </a:cubicBezTo>
                  <a:cubicBezTo>
                    <a:pt x="166624" y="254762"/>
                    <a:pt x="88519" y="273685"/>
                    <a:pt x="9525" y="274320"/>
                  </a:cubicBezTo>
                  <a:cubicBezTo>
                    <a:pt x="4318" y="274320"/>
                    <a:pt x="0" y="278511"/>
                    <a:pt x="0" y="283718"/>
                  </a:cubicBezTo>
                  <a:cubicBezTo>
                    <a:pt x="127" y="287401"/>
                    <a:pt x="2159" y="290449"/>
                    <a:pt x="5207" y="292100"/>
                  </a:cubicBezTo>
                  <a:cubicBezTo>
                    <a:pt x="63627" y="321437"/>
                    <a:pt x="163703" y="380111"/>
                    <a:pt x="205740" y="454787"/>
                  </a:cubicBezTo>
                  <a:cubicBezTo>
                    <a:pt x="238887" y="513842"/>
                    <a:pt x="252476" y="648208"/>
                    <a:pt x="257048" y="713613"/>
                  </a:cubicBezTo>
                  <a:cubicBezTo>
                    <a:pt x="257556" y="718439"/>
                    <a:pt x="261493" y="722249"/>
                    <a:pt x="266192" y="722249"/>
                  </a:cubicBezTo>
                  <a:cubicBezTo>
                    <a:pt x="266573" y="722249"/>
                    <a:pt x="266827" y="722249"/>
                    <a:pt x="267208" y="722249"/>
                  </a:cubicBezTo>
                  <a:cubicBezTo>
                    <a:pt x="270383" y="722122"/>
                    <a:pt x="273431" y="720090"/>
                    <a:pt x="274828" y="717169"/>
                  </a:cubicBezTo>
                  <a:cubicBezTo>
                    <a:pt x="304292" y="657479"/>
                    <a:pt x="374396" y="535686"/>
                    <a:pt x="468503" y="496443"/>
                  </a:cubicBezTo>
                  <a:cubicBezTo>
                    <a:pt x="552704" y="461264"/>
                    <a:pt x="640334" y="452628"/>
                    <a:pt x="689356" y="450596"/>
                  </a:cubicBezTo>
                  <a:cubicBezTo>
                    <a:pt x="694690" y="450342"/>
                    <a:pt x="698500" y="445770"/>
                    <a:pt x="698119" y="440436"/>
                  </a:cubicBezTo>
                  <a:cubicBezTo>
                    <a:pt x="697992" y="437261"/>
                    <a:pt x="696214" y="434213"/>
                    <a:pt x="693293" y="432943"/>
                  </a:cubicBezTo>
                  <a:cubicBezTo>
                    <a:pt x="640080" y="405257"/>
                    <a:pt x="542290" y="346964"/>
                    <a:pt x="510159" y="282067"/>
                  </a:cubicBezTo>
                  <a:cubicBezTo>
                    <a:pt x="460375" y="181356"/>
                    <a:pt x="449072" y="69469"/>
                    <a:pt x="446659" y="9017"/>
                  </a:cubicBezTo>
                  <a:cubicBezTo>
                    <a:pt x="446405" y="3937"/>
                    <a:pt x="442468" y="0"/>
                    <a:pt x="437388" y="0"/>
                  </a:cubicBezTo>
                  <a:close/>
                  <a:moveTo>
                    <a:pt x="807847" y="615823"/>
                  </a:moveTo>
                  <a:cubicBezTo>
                    <a:pt x="807720" y="615823"/>
                    <a:pt x="807593" y="615823"/>
                    <a:pt x="807593" y="615823"/>
                  </a:cubicBezTo>
                  <a:cubicBezTo>
                    <a:pt x="805434" y="615950"/>
                    <a:pt x="803656" y="617220"/>
                    <a:pt x="802767" y="619125"/>
                  </a:cubicBezTo>
                  <a:cubicBezTo>
                    <a:pt x="785622" y="654431"/>
                    <a:pt x="747649" y="718312"/>
                    <a:pt x="685546" y="749554"/>
                  </a:cubicBezTo>
                  <a:cubicBezTo>
                    <a:pt x="642366" y="771398"/>
                    <a:pt x="594614" y="782828"/>
                    <a:pt x="546227" y="783082"/>
                  </a:cubicBezTo>
                  <a:cubicBezTo>
                    <a:pt x="546227" y="783082"/>
                    <a:pt x="546100" y="783082"/>
                    <a:pt x="546100" y="783082"/>
                  </a:cubicBezTo>
                  <a:cubicBezTo>
                    <a:pt x="543052" y="783082"/>
                    <a:pt x="540512" y="785749"/>
                    <a:pt x="540639" y="788797"/>
                  </a:cubicBezTo>
                  <a:cubicBezTo>
                    <a:pt x="540766" y="790956"/>
                    <a:pt x="541909" y="792988"/>
                    <a:pt x="543814" y="793877"/>
                  </a:cubicBezTo>
                  <a:cubicBezTo>
                    <a:pt x="579501" y="811911"/>
                    <a:pt x="640969" y="847471"/>
                    <a:pt x="666496" y="893318"/>
                  </a:cubicBezTo>
                  <a:cubicBezTo>
                    <a:pt x="686816" y="929386"/>
                    <a:pt x="694944" y="1011682"/>
                    <a:pt x="697992" y="1051687"/>
                  </a:cubicBezTo>
                  <a:cubicBezTo>
                    <a:pt x="698119" y="1054735"/>
                    <a:pt x="700913" y="1057148"/>
                    <a:pt x="703707" y="1057148"/>
                  </a:cubicBezTo>
                  <a:cubicBezTo>
                    <a:pt x="703834" y="1057148"/>
                    <a:pt x="703961" y="1057148"/>
                    <a:pt x="704088" y="1057148"/>
                  </a:cubicBezTo>
                  <a:cubicBezTo>
                    <a:pt x="706247" y="1057021"/>
                    <a:pt x="707771" y="1055751"/>
                    <a:pt x="708914" y="1053846"/>
                  </a:cubicBezTo>
                  <a:cubicBezTo>
                    <a:pt x="727075" y="1017397"/>
                    <a:pt x="769747" y="942848"/>
                    <a:pt x="827278" y="918845"/>
                  </a:cubicBezTo>
                  <a:cubicBezTo>
                    <a:pt x="878840" y="897382"/>
                    <a:pt x="932434" y="892048"/>
                    <a:pt x="962406" y="890778"/>
                  </a:cubicBezTo>
                  <a:cubicBezTo>
                    <a:pt x="965581" y="890651"/>
                    <a:pt x="967994" y="887857"/>
                    <a:pt x="967740" y="884682"/>
                  </a:cubicBezTo>
                  <a:cubicBezTo>
                    <a:pt x="967613" y="882523"/>
                    <a:pt x="966343" y="880745"/>
                    <a:pt x="964692" y="879856"/>
                  </a:cubicBezTo>
                  <a:cubicBezTo>
                    <a:pt x="932053" y="862711"/>
                    <a:pt x="872363" y="827405"/>
                    <a:pt x="852805" y="787527"/>
                  </a:cubicBezTo>
                  <a:cubicBezTo>
                    <a:pt x="822071" y="726567"/>
                    <a:pt x="815213" y="658114"/>
                    <a:pt x="813689" y="621030"/>
                  </a:cubicBezTo>
                  <a:cubicBezTo>
                    <a:pt x="813562" y="617982"/>
                    <a:pt x="811022" y="615696"/>
                    <a:pt x="807974" y="615696"/>
                  </a:cubicBezTo>
                  <a:close/>
                </a:path>
              </a:pathLst>
            </a:custGeom>
            <a:solidFill>
              <a:srgbClr val="935F55"/>
            </a:solidFill>
          </p:spPr>
        </p:sp>
        <p:sp>
          <p:nvSpPr>
            <p:cNvPr id="6" name="Freeform 6"/>
            <p:cNvSpPr/>
            <p:nvPr/>
          </p:nvSpPr>
          <p:spPr>
            <a:xfrm>
              <a:off x="63500" y="63500"/>
              <a:ext cx="1354709" cy="1197483"/>
            </a:xfrm>
            <a:custGeom>
              <a:avLst/>
              <a:gdLst/>
              <a:ahLst/>
              <a:cxnLst/>
              <a:rect l="l" t="t" r="r" b="b"/>
              <a:pathLst>
                <a:path w="1354709" h="1197483">
                  <a:moveTo>
                    <a:pt x="0" y="1197483"/>
                  </a:moveTo>
                  <a:lnTo>
                    <a:pt x="1354709" y="1197483"/>
                  </a:lnTo>
                  <a:lnTo>
                    <a:pt x="1354709" y="0"/>
                  </a:lnTo>
                  <a:lnTo>
                    <a:pt x="0" y="0"/>
                  </a:lnTo>
                  <a:close/>
                </a:path>
              </a:pathLst>
            </a:custGeom>
            <a:solidFill>
              <a:srgbClr val="000000">
                <a:alpha val="0"/>
              </a:srgbClr>
            </a:solidFill>
          </p:spPr>
        </p:sp>
      </p:grpSp>
      <p:sp>
        <p:nvSpPr>
          <p:cNvPr id="7" name="Freeform 7"/>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6008008" y="73381"/>
            <a:ext cx="6397228" cy="1086084"/>
          </a:xfrm>
          <a:prstGeom prst="rect">
            <a:avLst/>
          </a:prstGeom>
        </p:spPr>
        <p:txBody>
          <a:bodyPr lIns="0" tIns="0" rIns="0" bIns="0" rtlCol="0" anchor="t">
            <a:spAutoFit/>
          </a:bodyPr>
          <a:lstStyle/>
          <a:p>
            <a:pPr algn="l">
              <a:lnSpc>
                <a:spcPts val="8912"/>
              </a:lnSpc>
            </a:pPr>
            <a:r>
              <a:rPr lang="en-US" sz="6365" b="1">
                <a:solidFill>
                  <a:srgbClr val="935F55"/>
                </a:solidFill>
                <a:latin typeface="Comic Sans Bold"/>
                <a:ea typeface="Comic Sans Bold"/>
                <a:cs typeface="Comic Sans Bold"/>
                <a:sym typeface="Comic Sans Bold"/>
              </a:rPr>
              <a:t>7.Pros and Cons</a:t>
            </a:r>
          </a:p>
        </p:txBody>
      </p:sp>
      <p:sp>
        <p:nvSpPr>
          <p:cNvPr id="9" name="TextBox 9"/>
          <p:cNvSpPr txBox="1"/>
          <p:nvPr/>
        </p:nvSpPr>
        <p:spPr>
          <a:xfrm>
            <a:off x="1245003" y="3997557"/>
            <a:ext cx="7059339" cy="4143889"/>
          </a:xfrm>
          <a:prstGeom prst="rect">
            <a:avLst/>
          </a:prstGeom>
        </p:spPr>
        <p:txBody>
          <a:bodyPr lIns="0" tIns="0" rIns="0" bIns="0" rtlCol="0" anchor="t">
            <a:spAutoFit/>
          </a:bodyPr>
          <a:lstStyle/>
          <a:p>
            <a:pPr algn="ctr">
              <a:lnSpc>
                <a:spcPts val="3449"/>
              </a:lnSpc>
            </a:pPr>
            <a:r>
              <a:rPr lang="en-US" sz="2938">
                <a:solidFill>
                  <a:srgbClr val="935F55"/>
                </a:solidFill>
                <a:latin typeface="Cakerolli"/>
                <a:ea typeface="Cakerolli"/>
                <a:cs typeface="Cakerolli"/>
                <a:sym typeface="Cakerolli"/>
              </a:rPr>
              <a:t>Pros: AI-driven ingredient extraction automates the identification process, reducing human effort and errors. It enhances user experience by providing structured ingredient lists, which help in grocery shopping and meal planning. Machine learning models improve accuracy beyond traditional rule-based systems, making extraction scalable and efficient.</a:t>
            </a:r>
          </a:p>
        </p:txBody>
      </p:sp>
      <p:sp>
        <p:nvSpPr>
          <p:cNvPr id="10" name="TextBox 10"/>
          <p:cNvSpPr txBox="1"/>
          <p:nvPr/>
        </p:nvSpPr>
        <p:spPr>
          <a:xfrm>
            <a:off x="9192578" y="3637274"/>
            <a:ext cx="7570775" cy="4810887"/>
          </a:xfrm>
          <a:prstGeom prst="rect">
            <a:avLst/>
          </a:prstGeom>
        </p:spPr>
        <p:txBody>
          <a:bodyPr lIns="0" tIns="0" rIns="0" bIns="0" rtlCol="0" anchor="t">
            <a:spAutoFit/>
          </a:bodyPr>
          <a:lstStyle/>
          <a:p>
            <a:pPr algn="ctr">
              <a:lnSpc>
                <a:spcPts val="4051"/>
              </a:lnSpc>
            </a:pPr>
            <a:r>
              <a:rPr lang="en-US" sz="2940">
                <a:solidFill>
                  <a:srgbClr val="935F55"/>
                </a:solidFill>
                <a:latin typeface="Cakerolli"/>
                <a:ea typeface="Cakerolli"/>
                <a:cs typeface="Cakerolli"/>
                <a:sym typeface="Cakerolli"/>
              </a:rPr>
              <a:t>Cons: The approach requires large labeled datasets for training, making implementation challenging. Handling ingredient variations across different cultures and languages adds complexity. Additionally, deep learning models demand high computational resources, making them less accessible for real-time applications. Overcoming these limitations requires further refinement of AI models.</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EAC2"/>
        </a:solidFill>
        <a:effectLst/>
      </p:bgPr>
    </p:bg>
    <p:spTree>
      <p:nvGrpSpPr>
        <p:cNvPr id="1" name=""/>
        <p:cNvGrpSpPr/>
        <p:nvPr/>
      </p:nvGrpSpPr>
      <p:grpSpPr>
        <a:xfrm>
          <a:off x="0" y="0"/>
          <a:ext cx="0" cy="0"/>
          <a:chOff x="0" y="0"/>
          <a:chExt cx="0" cy="0"/>
        </a:xfrm>
      </p:grpSpPr>
      <p:sp>
        <p:nvSpPr>
          <p:cNvPr id="2" name="Freeform 2"/>
          <p:cNvSpPr/>
          <p:nvPr/>
        </p:nvSpPr>
        <p:spPr>
          <a:xfrm>
            <a:off x="0" y="-834390"/>
            <a:ext cx="18288000" cy="11953875"/>
          </a:xfrm>
          <a:custGeom>
            <a:avLst/>
            <a:gdLst/>
            <a:ahLst/>
            <a:cxnLst/>
            <a:rect l="l" t="t" r="r" b="b"/>
            <a:pathLst>
              <a:path w="18288000" h="11953875">
                <a:moveTo>
                  <a:pt x="0" y="0"/>
                </a:moveTo>
                <a:lnTo>
                  <a:pt x="18288000" y="0"/>
                </a:lnTo>
                <a:lnTo>
                  <a:pt x="18288000" y="11953875"/>
                </a:lnTo>
                <a:lnTo>
                  <a:pt x="0" y="11953875"/>
                </a:lnTo>
                <a:lnTo>
                  <a:pt x="0" y="0"/>
                </a:lnTo>
                <a:close/>
              </a:path>
            </a:pathLst>
          </a:custGeom>
          <a:blipFill>
            <a:blip r:embed="rId2">
              <a:alphaModFix amt="55000"/>
            </a:blip>
            <a:stretch>
              <a:fillRect/>
            </a:stretch>
          </a:blipFill>
        </p:spPr>
      </p:sp>
      <p:sp>
        <p:nvSpPr>
          <p:cNvPr id="3" name="Freeform 3"/>
          <p:cNvSpPr/>
          <p:nvPr/>
        </p:nvSpPr>
        <p:spPr>
          <a:xfrm>
            <a:off x="-63503" y="103946"/>
            <a:ext cx="3003880" cy="1854813"/>
          </a:xfrm>
          <a:custGeom>
            <a:avLst/>
            <a:gdLst/>
            <a:ahLst/>
            <a:cxnLst/>
            <a:rect l="l" t="t" r="r" b="b"/>
            <a:pathLst>
              <a:path w="3003880" h="1854813">
                <a:moveTo>
                  <a:pt x="0" y="0"/>
                </a:moveTo>
                <a:lnTo>
                  <a:pt x="3003880" y="0"/>
                </a:lnTo>
                <a:lnTo>
                  <a:pt x="3003880" y="1854813"/>
                </a:lnTo>
                <a:lnTo>
                  <a:pt x="0" y="18548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911251" y="-63503"/>
            <a:ext cx="6440253" cy="11161824"/>
          </a:xfrm>
          <a:custGeom>
            <a:avLst/>
            <a:gdLst/>
            <a:ahLst/>
            <a:cxnLst/>
            <a:rect l="l" t="t" r="r" b="b"/>
            <a:pathLst>
              <a:path w="6440253" h="11161824">
                <a:moveTo>
                  <a:pt x="0" y="0"/>
                </a:moveTo>
                <a:lnTo>
                  <a:pt x="6440252" y="0"/>
                </a:lnTo>
                <a:lnTo>
                  <a:pt x="6440252" y="11161823"/>
                </a:lnTo>
                <a:lnTo>
                  <a:pt x="0" y="111618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538229" y="1730654"/>
            <a:ext cx="4867275" cy="3171825"/>
          </a:xfrm>
          <a:custGeom>
            <a:avLst/>
            <a:gdLst/>
            <a:ahLst/>
            <a:cxnLst/>
            <a:rect l="l" t="t" r="r" b="b"/>
            <a:pathLst>
              <a:path w="4867275" h="3171825">
                <a:moveTo>
                  <a:pt x="0" y="0"/>
                </a:moveTo>
                <a:lnTo>
                  <a:pt x="4867275" y="0"/>
                </a:lnTo>
                <a:lnTo>
                  <a:pt x="4867275" y="3171825"/>
                </a:lnTo>
                <a:lnTo>
                  <a:pt x="0" y="3171825"/>
                </a:lnTo>
                <a:lnTo>
                  <a:pt x="0" y="0"/>
                </a:lnTo>
                <a:close/>
              </a:path>
            </a:pathLst>
          </a:custGeom>
          <a:blipFill>
            <a:blip r:embed="rId7"/>
            <a:stretch>
              <a:fillRect/>
            </a:stretch>
          </a:blipFill>
        </p:spPr>
      </p:sp>
      <p:sp>
        <p:nvSpPr>
          <p:cNvPr id="6" name="Freeform 6"/>
          <p:cNvSpPr/>
          <p:nvPr/>
        </p:nvSpPr>
        <p:spPr>
          <a:xfrm>
            <a:off x="6569040" y="6481458"/>
            <a:ext cx="4867275" cy="3171825"/>
          </a:xfrm>
          <a:custGeom>
            <a:avLst/>
            <a:gdLst/>
            <a:ahLst/>
            <a:cxnLst/>
            <a:rect l="l" t="t" r="r" b="b"/>
            <a:pathLst>
              <a:path w="4867275" h="3171825">
                <a:moveTo>
                  <a:pt x="0" y="0"/>
                </a:moveTo>
                <a:lnTo>
                  <a:pt x="4867275" y="0"/>
                </a:lnTo>
                <a:lnTo>
                  <a:pt x="4867275" y="3171825"/>
                </a:lnTo>
                <a:lnTo>
                  <a:pt x="0" y="3171825"/>
                </a:lnTo>
                <a:lnTo>
                  <a:pt x="0" y="0"/>
                </a:lnTo>
                <a:close/>
              </a:path>
            </a:pathLst>
          </a:custGeom>
          <a:blipFill>
            <a:blip r:embed="rId7"/>
            <a:stretch>
              <a:fillRect/>
            </a:stretch>
          </a:blipFill>
        </p:spPr>
      </p:sp>
      <p:sp>
        <p:nvSpPr>
          <p:cNvPr id="7" name="Freeform 7"/>
          <p:cNvSpPr/>
          <p:nvPr/>
        </p:nvSpPr>
        <p:spPr>
          <a:xfrm>
            <a:off x="6718925" y="1730654"/>
            <a:ext cx="4867275" cy="3171825"/>
          </a:xfrm>
          <a:custGeom>
            <a:avLst/>
            <a:gdLst/>
            <a:ahLst/>
            <a:cxnLst/>
            <a:rect l="l" t="t" r="r" b="b"/>
            <a:pathLst>
              <a:path w="4867275" h="3171825">
                <a:moveTo>
                  <a:pt x="0" y="0"/>
                </a:moveTo>
                <a:lnTo>
                  <a:pt x="4867275" y="0"/>
                </a:lnTo>
                <a:lnTo>
                  <a:pt x="4867275" y="3171825"/>
                </a:lnTo>
                <a:lnTo>
                  <a:pt x="0" y="3171825"/>
                </a:lnTo>
                <a:lnTo>
                  <a:pt x="0" y="0"/>
                </a:lnTo>
                <a:close/>
              </a:path>
            </a:pathLst>
          </a:custGeom>
          <a:blipFill>
            <a:blip r:embed="rId7"/>
            <a:stretch>
              <a:fillRect/>
            </a:stretch>
          </a:blipFill>
        </p:spPr>
      </p:sp>
      <p:sp>
        <p:nvSpPr>
          <p:cNvPr id="8" name="Freeform 8"/>
          <p:cNvSpPr/>
          <p:nvPr/>
        </p:nvSpPr>
        <p:spPr>
          <a:xfrm>
            <a:off x="538229" y="6470885"/>
            <a:ext cx="4867275" cy="3171825"/>
          </a:xfrm>
          <a:custGeom>
            <a:avLst/>
            <a:gdLst/>
            <a:ahLst/>
            <a:cxnLst/>
            <a:rect l="l" t="t" r="r" b="b"/>
            <a:pathLst>
              <a:path w="4867275" h="3171825">
                <a:moveTo>
                  <a:pt x="0" y="0"/>
                </a:moveTo>
                <a:lnTo>
                  <a:pt x="4867275" y="0"/>
                </a:lnTo>
                <a:lnTo>
                  <a:pt x="4867275" y="3171825"/>
                </a:lnTo>
                <a:lnTo>
                  <a:pt x="0" y="3171825"/>
                </a:lnTo>
                <a:lnTo>
                  <a:pt x="0" y="0"/>
                </a:lnTo>
                <a:close/>
              </a:path>
            </a:pathLst>
          </a:custGeom>
          <a:blipFill>
            <a:blip r:embed="rId7"/>
            <a:stretch>
              <a:fillRect/>
            </a:stretch>
          </a:blipFill>
        </p:spPr>
      </p:sp>
      <p:grpSp>
        <p:nvGrpSpPr>
          <p:cNvPr id="9" name="Group 9"/>
          <p:cNvGrpSpPr>
            <a:grpSpLocks noChangeAspect="1"/>
          </p:cNvGrpSpPr>
          <p:nvPr/>
        </p:nvGrpSpPr>
        <p:grpSpPr>
          <a:xfrm>
            <a:off x="-63503" y="98203"/>
            <a:ext cx="5537006" cy="4868694"/>
            <a:chOff x="0" y="0"/>
            <a:chExt cx="5537010" cy="4868697"/>
          </a:xfrm>
        </p:grpSpPr>
        <p:sp>
          <p:nvSpPr>
            <p:cNvPr id="10" name="Freeform 10"/>
            <p:cNvSpPr/>
            <p:nvPr/>
          </p:nvSpPr>
          <p:spPr>
            <a:xfrm>
              <a:off x="63500" y="63500"/>
              <a:ext cx="2908554" cy="1734058"/>
            </a:xfrm>
            <a:custGeom>
              <a:avLst/>
              <a:gdLst/>
              <a:ahLst/>
              <a:cxnLst/>
              <a:rect l="l" t="t" r="r" b="b"/>
              <a:pathLst>
                <a:path w="2908554" h="1734058">
                  <a:moveTo>
                    <a:pt x="0" y="0"/>
                  </a:moveTo>
                  <a:lnTo>
                    <a:pt x="0" y="1734058"/>
                  </a:lnTo>
                  <a:lnTo>
                    <a:pt x="2908554" y="1734058"/>
                  </a:lnTo>
                  <a:lnTo>
                    <a:pt x="2908554" y="0"/>
                  </a:lnTo>
                  <a:close/>
                </a:path>
              </a:pathLst>
            </a:custGeom>
            <a:solidFill>
              <a:srgbClr val="000000">
                <a:alpha val="0"/>
              </a:srgbClr>
            </a:solidFill>
          </p:spPr>
        </p:sp>
        <p:sp>
          <p:nvSpPr>
            <p:cNvPr id="11" name="Freeform 11"/>
            <p:cNvSpPr/>
            <p:nvPr/>
          </p:nvSpPr>
          <p:spPr>
            <a:xfrm>
              <a:off x="601726" y="1632458"/>
              <a:ext cx="4871720" cy="3172714"/>
            </a:xfrm>
            <a:custGeom>
              <a:avLst/>
              <a:gdLst/>
              <a:ahLst/>
              <a:cxnLst/>
              <a:rect l="l" t="t" r="r" b="b"/>
              <a:pathLst>
                <a:path w="4871720" h="3172714">
                  <a:moveTo>
                    <a:pt x="0" y="3172714"/>
                  </a:moveTo>
                  <a:lnTo>
                    <a:pt x="4871720" y="3172714"/>
                  </a:lnTo>
                  <a:lnTo>
                    <a:pt x="4871720" y="0"/>
                  </a:lnTo>
                  <a:lnTo>
                    <a:pt x="0" y="0"/>
                  </a:lnTo>
                  <a:close/>
                </a:path>
              </a:pathLst>
            </a:custGeom>
            <a:solidFill>
              <a:srgbClr val="000000">
                <a:alpha val="0"/>
              </a:srgbClr>
            </a:solidFill>
          </p:spPr>
        </p:sp>
      </p:grpSp>
      <p:grpSp>
        <p:nvGrpSpPr>
          <p:cNvPr id="12" name="Group 12"/>
          <p:cNvGrpSpPr>
            <a:grpSpLocks noChangeAspect="1"/>
          </p:cNvGrpSpPr>
          <p:nvPr/>
        </p:nvGrpSpPr>
        <p:grpSpPr>
          <a:xfrm>
            <a:off x="538229" y="6470885"/>
            <a:ext cx="4871771" cy="3172739"/>
            <a:chOff x="0" y="0"/>
            <a:chExt cx="4871771" cy="3172739"/>
          </a:xfrm>
        </p:grpSpPr>
        <p:sp>
          <p:nvSpPr>
            <p:cNvPr id="13" name="Freeform 13"/>
            <p:cNvSpPr/>
            <p:nvPr/>
          </p:nvSpPr>
          <p:spPr>
            <a:xfrm>
              <a:off x="0" y="0"/>
              <a:ext cx="4871720" cy="3172714"/>
            </a:xfrm>
            <a:custGeom>
              <a:avLst/>
              <a:gdLst/>
              <a:ahLst/>
              <a:cxnLst/>
              <a:rect l="l" t="t" r="r" b="b"/>
              <a:pathLst>
                <a:path w="4871720" h="3172714">
                  <a:moveTo>
                    <a:pt x="0" y="3172714"/>
                  </a:moveTo>
                  <a:lnTo>
                    <a:pt x="4871720" y="3172714"/>
                  </a:lnTo>
                  <a:lnTo>
                    <a:pt x="4871720" y="0"/>
                  </a:lnTo>
                  <a:lnTo>
                    <a:pt x="0" y="0"/>
                  </a:lnTo>
                  <a:close/>
                </a:path>
              </a:pathLst>
            </a:custGeom>
            <a:solidFill>
              <a:srgbClr val="000000">
                <a:alpha val="0"/>
              </a:srgbClr>
            </a:solidFill>
          </p:spPr>
        </p:sp>
      </p:grpSp>
      <p:grpSp>
        <p:nvGrpSpPr>
          <p:cNvPr id="14" name="Group 14"/>
          <p:cNvGrpSpPr>
            <a:grpSpLocks noChangeAspect="1"/>
          </p:cNvGrpSpPr>
          <p:nvPr/>
        </p:nvGrpSpPr>
        <p:grpSpPr>
          <a:xfrm>
            <a:off x="6569040" y="6481458"/>
            <a:ext cx="4871771" cy="3172739"/>
            <a:chOff x="0" y="0"/>
            <a:chExt cx="4871771" cy="3172739"/>
          </a:xfrm>
        </p:grpSpPr>
        <p:sp>
          <p:nvSpPr>
            <p:cNvPr id="15" name="Freeform 15"/>
            <p:cNvSpPr/>
            <p:nvPr/>
          </p:nvSpPr>
          <p:spPr>
            <a:xfrm>
              <a:off x="0" y="0"/>
              <a:ext cx="4871720" cy="3172714"/>
            </a:xfrm>
            <a:custGeom>
              <a:avLst/>
              <a:gdLst/>
              <a:ahLst/>
              <a:cxnLst/>
              <a:rect l="l" t="t" r="r" b="b"/>
              <a:pathLst>
                <a:path w="4871720" h="3172714">
                  <a:moveTo>
                    <a:pt x="0" y="3172714"/>
                  </a:moveTo>
                  <a:lnTo>
                    <a:pt x="4871720" y="3172714"/>
                  </a:lnTo>
                  <a:lnTo>
                    <a:pt x="4871720" y="0"/>
                  </a:lnTo>
                  <a:lnTo>
                    <a:pt x="0" y="0"/>
                  </a:lnTo>
                  <a:close/>
                </a:path>
              </a:pathLst>
            </a:custGeom>
            <a:solidFill>
              <a:srgbClr val="000000">
                <a:alpha val="0"/>
              </a:srgbClr>
            </a:solidFill>
          </p:spPr>
        </p:sp>
      </p:grpSp>
      <p:grpSp>
        <p:nvGrpSpPr>
          <p:cNvPr id="16" name="Group 16"/>
          <p:cNvGrpSpPr>
            <a:grpSpLocks noChangeAspect="1"/>
          </p:cNvGrpSpPr>
          <p:nvPr/>
        </p:nvGrpSpPr>
        <p:grpSpPr>
          <a:xfrm>
            <a:off x="6718925" y="1730645"/>
            <a:ext cx="4871771" cy="3172739"/>
            <a:chOff x="0" y="0"/>
            <a:chExt cx="4871771" cy="3172739"/>
          </a:xfrm>
        </p:grpSpPr>
        <p:sp>
          <p:nvSpPr>
            <p:cNvPr id="17" name="Freeform 17"/>
            <p:cNvSpPr/>
            <p:nvPr/>
          </p:nvSpPr>
          <p:spPr>
            <a:xfrm>
              <a:off x="0" y="0"/>
              <a:ext cx="4871720" cy="3172714"/>
            </a:xfrm>
            <a:custGeom>
              <a:avLst/>
              <a:gdLst/>
              <a:ahLst/>
              <a:cxnLst/>
              <a:rect l="l" t="t" r="r" b="b"/>
              <a:pathLst>
                <a:path w="4871720" h="3172714">
                  <a:moveTo>
                    <a:pt x="0" y="3172714"/>
                  </a:moveTo>
                  <a:lnTo>
                    <a:pt x="4871720" y="3172714"/>
                  </a:lnTo>
                  <a:lnTo>
                    <a:pt x="4871720" y="0"/>
                  </a:lnTo>
                  <a:lnTo>
                    <a:pt x="0" y="0"/>
                  </a:lnTo>
                  <a:close/>
                </a:path>
              </a:pathLst>
            </a:custGeom>
            <a:solidFill>
              <a:srgbClr val="000000">
                <a:alpha val="0"/>
              </a:srgbClr>
            </a:solidFill>
          </p:spPr>
        </p:sp>
      </p:grpSp>
      <p:grpSp>
        <p:nvGrpSpPr>
          <p:cNvPr id="18" name="Group 18"/>
          <p:cNvGrpSpPr>
            <a:grpSpLocks noChangeAspect="1"/>
          </p:cNvGrpSpPr>
          <p:nvPr/>
        </p:nvGrpSpPr>
        <p:grpSpPr>
          <a:xfrm>
            <a:off x="11911251" y="-63503"/>
            <a:ext cx="6440253" cy="10413997"/>
            <a:chOff x="0" y="0"/>
            <a:chExt cx="6440246" cy="10414000"/>
          </a:xfrm>
        </p:grpSpPr>
        <p:sp>
          <p:nvSpPr>
            <p:cNvPr id="19" name="Freeform 19"/>
            <p:cNvSpPr/>
            <p:nvPr/>
          </p:nvSpPr>
          <p:spPr>
            <a:xfrm>
              <a:off x="2201545" y="63500"/>
              <a:ext cx="1897634" cy="1730629"/>
            </a:xfrm>
            <a:custGeom>
              <a:avLst/>
              <a:gdLst/>
              <a:ahLst/>
              <a:cxnLst/>
              <a:rect l="l" t="t" r="r" b="b"/>
              <a:pathLst>
                <a:path w="1897634" h="1730629">
                  <a:moveTo>
                    <a:pt x="0" y="0"/>
                  </a:moveTo>
                  <a:lnTo>
                    <a:pt x="0" y="1730629"/>
                  </a:lnTo>
                  <a:lnTo>
                    <a:pt x="1897634" y="1730629"/>
                  </a:lnTo>
                  <a:lnTo>
                    <a:pt x="1897634" y="0"/>
                  </a:lnTo>
                  <a:close/>
                </a:path>
              </a:pathLst>
            </a:custGeom>
            <a:solidFill>
              <a:srgbClr val="000000">
                <a:alpha val="0"/>
              </a:srgbClr>
            </a:solidFill>
          </p:spPr>
        </p:sp>
        <p:sp>
          <p:nvSpPr>
            <p:cNvPr id="20" name="Freeform 20"/>
            <p:cNvSpPr/>
            <p:nvPr/>
          </p:nvSpPr>
          <p:spPr>
            <a:xfrm>
              <a:off x="4421759" y="63500"/>
              <a:ext cx="1955038" cy="2285619"/>
            </a:xfrm>
            <a:custGeom>
              <a:avLst/>
              <a:gdLst/>
              <a:ahLst/>
              <a:cxnLst/>
              <a:rect l="l" t="t" r="r" b="b"/>
              <a:pathLst>
                <a:path w="1955038" h="2285619">
                  <a:moveTo>
                    <a:pt x="0" y="0"/>
                  </a:moveTo>
                  <a:lnTo>
                    <a:pt x="0" y="2285619"/>
                  </a:lnTo>
                  <a:lnTo>
                    <a:pt x="1955038" y="2285619"/>
                  </a:lnTo>
                  <a:lnTo>
                    <a:pt x="1955038" y="0"/>
                  </a:lnTo>
                  <a:close/>
                </a:path>
              </a:pathLst>
            </a:custGeom>
            <a:solidFill>
              <a:srgbClr val="000000">
                <a:alpha val="0"/>
              </a:srgbClr>
            </a:solidFill>
          </p:spPr>
        </p:sp>
        <p:sp>
          <p:nvSpPr>
            <p:cNvPr id="21" name="Freeform 21"/>
            <p:cNvSpPr/>
            <p:nvPr/>
          </p:nvSpPr>
          <p:spPr>
            <a:xfrm>
              <a:off x="63500" y="1305433"/>
              <a:ext cx="3086862" cy="3086862"/>
            </a:xfrm>
            <a:custGeom>
              <a:avLst/>
              <a:gdLst/>
              <a:ahLst/>
              <a:cxnLst/>
              <a:rect l="l" t="t" r="r" b="b"/>
              <a:pathLst>
                <a:path w="3086862" h="3086862">
                  <a:moveTo>
                    <a:pt x="0" y="3086862"/>
                  </a:moveTo>
                  <a:lnTo>
                    <a:pt x="3086862" y="3086862"/>
                  </a:lnTo>
                  <a:lnTo>
                    <a:pt x="3086862" y="0"/>
                  </a:lnTo>
                  <a:lnTo>
                    <a:pt x="0" y="0"/>
                  </a:lnTo>
                  <a:close/>
                </a:path>
              </a:pathLst>
            </a:custGeom>
            <a:solidFill>
              <a:srgbClr val="000000">
                <a:alpha val="0"/>
              </a:srgbClr>
            </a:solidFill>
          </p:spPr>
        </p:sp>
        <p:sp>
          <p:nvSpPr>
            <p:cNvPr id="22" name="Freeform 22"/>
            <p:cNvSpPr/>
            <p:nvPr/>
          </p:nvSpPr>
          <p:spPr>
            <a:xfrm>
              <a:off x="1469898" y="4383024"/>
              <a:ext cx="4906899" cy="5967476"/>
            </a:xfrm>
            <a:custGeom>
              <a:avLst/>
              <a:gdLst/>
              <a:ahLst/>
              <a:cxnLst/>
              <a:rect l="l" t="t" r="r" b="b"/>
              <a:pathLst>
                <a:path w="4906899" h="5967476">
                  <a:moveTo>
                    <a:pt x="0" y="0"/>
                  </a:moveTo>
                  <a:lnTo>
                    <a:pt x="0" y="5967476"/>
                  </a:lnTo>
                  <a:lnTo>
                    <a:pt x="4906899" y="5967476"/>
                  </a:lnTo>
                  <a:lnTo>
                    <a:pt x="4906899" y="0"/>
                  </a:lnTo>
                  <a:close/>
                </a:path>
              </a:pathLst>
            </a:custGeom>
            <a:solidFill>
              <a:srgbClr val="000000">
                <a:alpha val="0"/>
              </a:srgbClr>
            </a:solidFill>
          </p:spPr>
        </p:sp>
        <p:sp>
          <p:nvSpPr>
            <p:cNvPr id="23" name="Freeform 23"/>
            <p:cNvSpPr/>
            <p:nvPr/>
          </p:nvSpPr>
          <p:spPr>
            <a:xfrm>
              <a:off x="63500" y="8072120"/>
              <a:ext cx="3171825" cy="2278380"/>
            </a:xfrm>
            <a:custGeom>
              <a:avLst/>
              <a:gdLst/>
              <a:ahLst/>
              <a:cxnLst/>
              <a:rect l="l" t="t" r="r" b="b"/>
              <a:pathLst>
                <a:path w="3171825" h="2278380">
                  <a:moveTo>
                    <a:pt x="0" y="0"/>
                  </a:moveTo>
                  <a:lnTo>
                    <a:pt x="0" y="2278380"/>
                  </a:lnTo>
                  <a:lnTo>
                    <a:pt x="3171825" y="2278380"/>
                  </a:lnTo>
                  <a:lnTo>
                    <a:pt x="3171825" y="0"/>
                  </a:lnTo>
                  <a:close/>
                </a:path>
              </a:pathLst>
            </a:custGeom>
            <a:solidFill>
              <a:srgbClr val="000000">
                <a:alpha val="0"/>
              </a:srgbClr>
            </a:solidFill>
          </p:spPr>
        </p:sp>
      </p:grpSp>
      <p:sp>
        <p:nvSpPr>
          <p:cNvPr id="24" name="TextBox 24"/>
          <p:cNvSpPr txBox="1"/>
          <p:nvPr/>
        </p:nvSpPr>
        <p:spPr>
          <a:xfrm>
            <a:off x="956748" y="2994470"/>
            <a:ext cx="4115295" cy="1483728"/>
          </a:xfrm>
          <a:prstGeom prst="rect">
            <a:avLst/>
          </a:prstGeom>
        </p:spPr>
        <p:txBody>
          <a:bodyPr lIns="0" tIns="0" rIns="0" bIns="0" rtlCol="0" anchor="t">
            <a:spAutoFit/>
          </a:bodyPr>
          <a:lstStyle/>
          <a:p>
            <a:pPr algn="ctr">
              <a:lnSpc>
                <a:spcPts val="5835"/>
              </a:lnSpc>
            </a:pPr>
            <a:r>
              <a:rPr lang="en-US" sz="4204" b="1" spc="210">
                <a:solidFill>
                  <a:srgbClr val="4A210F"/>
                </a:solidFill>
                <a:latin typeface="Comic Sans Bold"/>
                <a:ea typeface="Comic Sans Bold"/>
                <a:cs typeface="Comic Sans Bold"/>
                <a:sym typeface="Comic Sans Bold"/>
              </a:rPr>
              <a:t>Smart Cooking Assistants</a:t>
            </a:r>
          </a:p>
        </p:txBody>
      </p:sp>
      <p:sp>
        <p:nvSpPr>
          <p:cNvPr id="25" name="TextBox 25"/>
          <p:cNvSpPr txBox="1"/>
          <p:nvPr/>
        </p:nvSpPr>
        <p:spPr>
          <a:xfrm>
            <a:off x="7270623" y="2994470"/>
            <a:ext cx="3777929" cy="1483728"/>
          </a:xfrm>
          <a:prstGeom prst="rect">
            <a:avLst/>
          </a:prstGeom>
        </p:spPr>
        <p:txBody>
          <a:bodyPr lIns="0" tIns="0" rIns="0" bIns="0" rtlCol="0" anchor="t">
            <a:spAutoFit/>
          </a:bodyPr>
          <a:lstStyle/>
          <a:p>
            <a:pPr algn="ctr">
              <a:lnSpc>
                <a:spcPts val="5835"/>
              </a:lnSpc>
            </a:pPr>
            <a:r>
              <a:rPr lang="en-US" sz="4204" b="1" spc="210">
                <a:solidFill>
                  <a:srgbClr val="4A210F"/>
                </a:solidFill>
                <a:latin typeface="Comic Sans Bold"/>
                <a:ea typeface="Comic Sans Bold"/>
                <a:cs typeface="Comic Sans Bold"/>
                <a:sym typeface="Comic Sans Bold"/>
              </a:rPr>
              <a:t>Personalized Nutrition</a:t>
            </a:r>
          </a:p>
        </p:txBody>
      </p:sp>
      <p:sp>
        <p:nvSpPr>
          <p:cNvPr id="26" name="TextBox 26"/>
          <p:cNvSpPr txBox="1"/>
          <p:nvPr/>
        </p:nvSpPr>
        <p:spPr>
          <a:xfrm>
            <a:off x="830570" y="7924381"/>
            <a:ext cx="4372518" cy="1310249"/>
          </a:xfrm>
          <a:prstGeom prst="rect">
            <a:avLst/>
          </a:prstGeom>
        </p:spPr>
        <p:txBody>
          <a:bodyPr lIns="0" tIns="0" rIns="0" bIns="0" rtlCol="0" anchor="t">
            <a:spAutoFit/>
          </a:bodyPr>
          <a:lstStyle/>
          <a:p>
            <a:pPr algn="ctr">
              <a:lnSpc>
                <a:spcPts val="5124"/>
              </a:lnSpc>
            </a:pPr>
            <a:r>
              <a:rPr lang="en-US" sz="3678" b="1" spc="183">
                <a:solidFill>
                  <a:srgbClr val="4A210F"/>
                </a:solidFill>
                <a:latin typeface="Comic Sans Bold"/>
                <a:ea typeface="Comic Sans Bold"/>
                <a:cs typeface="Comic Sans Bold"/>
                <a:sym typeface="Comic Sans Bold"/>
              </a:rPr>
              <a:t>Grocery Shopping Optimization</a:t>
            </a:r>
          </a:p>
        </p:txBody>
      </p:sp>
      <p:sp>
        <p:nvSpPr>
          <p:cNvPr id="27" name="TextBox 27"/>
          <p:cNvSpPr txBox="1"/>
          <p:nvPr/>
        </p:nvSpPr>
        <p:spPr>
          <a:xfrm>
            <a:off x="7102564" y="7887005"/>
            <a:ext cx="3880590" cy="1413158"/>
          </a:xfrm>
          <a:prstGeom prst="rect">
            <a:avLst/>
          </a:prstGeom>
        </p:spPr>
        <p:txBody>
          <a:bodyPr lIns="0" tIns="0" rIns="0" bIns="0" rtlCol="0" anchor="t">
            <a:spAutoFit/>
          </a:bodyPr>
          <a:lstStyle/>
          <a:p>
            <a:pPr algn="ctr">
              <a:lnSpc>
                <a:spcPts val="5582"/>
              </a:lnSpc>
            </a:pPr>
            <a:r>
              <a:rPr lang="en-US" sz="4022" b="1" spc="201">
                <a:solidFill>
                  <a:srgbClr val="4A210F"/>
                </a:solidFill>
                <a:latin typeface="Comic Sans Bold"/>
                <a:ea typeface="Comic Sans Bold"/>
                <a:cs typeface="Comic Sans Bold"/>
                <a:sym typeface="Comic Sans Bold"/>
              </a:rPr>
              <a:t>Food Industry Analytics</a:t>
            </a:r>
          </a:p>
        </p:txBody>
      </p:sp>
      <p:sp>
        <p:nvSpPr>
          <p:cNvPr id="28" name="TextBox 28"/>
          <p:cNvSpPr txBox="1"/>
          <p:nvPr/>
        </p:nvSpPr>
        <p:spPr>
          <a:xfrm>
            <a:off x="3289602" y="362474"/>
            <a:ext cx="6886632" cy="1152811"/>
          </a:xfrm>
          <a:prstGeom prst="rect">
            <a:avLst/>
          </a:prstGeom>
        </p:spPr>
        <p:txBody>
          <a:bodyPr lIns="0" tIns="0" rIns="0" bIns="0" rtlCol="0" anchor="t">
            <a:spAutoFit/>
          </a:bodyPr>
          <a:lstStyle/>
          <a:p>
            <a:pPr algn="l">
              <a:lnSpc>
                <a:spcPts val="9434"/>
              </a:lnSpc>
            </a:pPr>
            <a:r>
              <a:rPr lang="en-US" sz="6738" b="1" spc="336">
                <a:solidFill>
                  <a:srgbClr val="935F55"/>
                </a:solidFill>
                <a:latin typeface="Comic Sans Bold"/>
                <a:ea typeface="Comic Sans Bold"/>
                <a:cs typeface="Comic Sans Bold"/>
                <a:sym typeface="Comic Sans Bold"/>
              </a:rPr>
              <a:t>8.Applications</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11" b="-8111"/>
            </a:stretch>
          </a:blipFill>
        </p:spPr>
      </p:sp>
      <p:sp>
        <p:nvSpPr>
          <p:cNvPr id="3" name="Freeform 3"/>
          <p:cNvSpPr/>
          <p:nvPr/>
        </p:nvSpPr>
        <p:spPr>
          <a:xfrm>
            <a:off x="13898125" y="1412112"/>
            <a:ext cx="2625311" cy="1877495"/>
          </a:xfrm>
          <a:custGeom>
            <a:avLst/>
            <a:gdLst/>
            <a:ahLst/>
            <a:cxnLst/>
            <a:rect l="l" t="t" r="r" b="b"/>
            <a:pathLst>
              <a:path w="2625311" h="1877495">
                <a:moveTo>
                  <a:pt x="0" y="0"/>
                </a:moveTo>
                <a:lnTo>
                  <a:pt x="2625312" y="0"/>
                </a:lnTo>
                <a:lnTo>
                  <a:pt x="2625312" y="1877495"/>
                </a:lnTo>
                <a:lnTo>
                  <a:pt x="0" y="1877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972608" y="1461767"/>
            <a:ext cx="2486445" cy="1778185"/>
          </a:xfrm>
          <a:custGeom>
            <a:avLst/>
            <a:gdLst/>
            <a:ahLst/>
            <a:cxnLst/>
            <a:rect l="l" t="t" r="r" b="b"/>
            <a:pathLst>
              <a:path w="2486445" h="1778185">
                <a:moveTo>
                  <a:pt x="0" y="0"/>
                </a:moveTo>
                <a:lnTo>
                  <a:pt x="2486445" y="0"/>
                </a:lnTo>
                <a:lnTo>
                  <a:pt x="2486445" y="1778185"/>
                </a:lnTo>
                <a:lnTo>
                  <a:pt x="0" y="17781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441418" y="3492429"/>
            <a:ext cx="2625311" cy="1877495"/>
          </a:xfrm>
          <a:custGeom>
            <a:avLst/>
            <a:gdLst/>
            <a:ahLst/>
            <a:cxnLst/>
            <a:rect l="l" t="t" r="r" b="b"/>
            <a:pathLst>
              <a:path w="2625311" h="1877495">
                <a:moveTo>
                  <a:pt x="0" y="0"/>
                </a:moveTo>
                <a:lnTo>
                  <a:pt x="2625312" y="0"/>
                </a:lnTo>
                <a:lnTo>
                  <a:pt x="2625312" y="1877496"/>
                </a:lnTo>
                <a:lnTo>
                  <a:pt x="0" y="1877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5515901" y="3542085"/>
            <a:ext cx="2486445" cy="1778185"/>
          </a:xfrm>
          <a:custGeom>
            <a:avLst/>
            <a:gdLst/>
            <a:ahLst/>
            <a:cxnLst/>
            <a:rect l="l" t="t" r="r" b="b"/>
            <a:pathLst>
              <a:path w="2486445" h="1778185">
                <a:moveTo>
                  <a:pt x="0" y="0"/>
                </a:moveTo>
                <a:lnTo>
                  <a:pt x="2486445" y="0"/>
                </a:lnTo>
                <a:lnTo>
                  <a:pt x="2486445" y="1778185"/>
                </a:lnTo>
                <a:lnTo>
                  <a:pt x="0" y="17781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3972608" y="5574752"/>
            <a:ext cx="2625311" cy="1877495"/>
          </a:xfrm>
          <a:custGeom>
            <a:avLst/>
            <a:gdLst/>
            <a:ahLst/>
            <a:cxnLst/>
            <a:rect l="l" t="t" r="r" b="b"/>
            <a:pathLst>
              <a:path w="2625311" h="1877495">
                <a:moveTo>
                  <a:pt x="0" y="0"/>
                </a:moveTo>
                <a:lnTo>
                  <a:pt x="2625311" y="0"/>
                </a:lnTo>
                <a:lnTo>
                  <a:pt x="2625311" y="1877496"/>
                </a:lnTo>
                <a:lnTo>
                  <a:pt x="0" y="1877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4047091" y="5624408"/>
            <a:ext cx="2486445" cy="1778185"/>
          </a:xfrm>
          <a:custGeom>
            <a:avLst/>
            <a:gdLst/>
            <a:ahLst/>
            <a:cxnLst/>
            <a:rect l="l" t="t" r="r" b="b"/>
            <a:pathLst>
              <a:path w="2486445" h="1778185">
                <a:moveTo>
                  <a:pt x="0" y="0"/>
                </a:moveTo>
                <a:lnTo>
                  <a:pt x="2486445" y="0"/>
                </a:lnTo>
                <a:lnTo>
                  <a:pt x="2486445" y="1778185"/>
                </a:lnTo>
                <a:lnTo>
                  <a:pt x="0" y="17781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4522450" y="1669915"/>
            <a:ext cx="1292682" cy="820265"/>
          </a:xfrm>
          <a:custGeom>
            <a:avLst/>
            <a:gdLst/>
            <a:ahLst/>
            <a:cxnLst/>
            <a:rect l="l" t="t" r="r" b="b"/>
            <a:pathLst>
              <a:path w="1292682" h="820265">
                <a:moveTo>
                  <a:pt x="0" y="0"/>
                </a:moveTo>
                <a:lnTo>
                  <a:pt x="1292681" y="0"/>
                </a:lnTo>
                <a:lnTo>
                  <a:pt x="1292681" y="820265"/>
                </a:lnTo>
                <a:lnTo>
                  <a:pt x="0" y="8202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2041142">
            <a:off x="16257517" y="3751382"/>
            <a:ext cx="977709" cy="1065623"/>
          </a:xfrm>
          <a:custGeom>
            <a:avLst/>
            <a:gdLst/>
            <a:ahLst/>
            <a:cxnLst/>
            <a:rect l="l" t="t" r="r" b="b"/>
            <a:pathLst>
              <a:path w="977709" h="1065623">
                <a:moveTo>
                  <a:pt x="0" y="0"/>
                </a:moveTo>
                <a:lnTo>
                  <a:pt x="977709" y="0"/>
                </a:lnTo>
                <a:lnTo>
                  <a:pt x="977709" y="1065623"/>
                </a:lnTo>
                <a:lnTo>
                  <a:pt x="0" y="1065623"/>
                </a:lnTo>
                <a:lnTo>
                  <a:pt x="0" y="0"/>
                </a:lnTo>
                <a:close/>
              </a:path>
            </a:pathLst>
          </a:custGeom>
          <a:blipFill>
            <a:blip r:embed="rId9"/>
            <a:stretch>
              <a:fillRect/>
            </a:stretch>
          </a:blipFill>
        </p:spPr>
      </p:sp>
      <p:sp>
        <p:nvSpPr>
          <p:cNvPr id="11" name="Freeform 11"/>
          <p:cNvSpPr/>
          <p:nvPr/>
        </p:nvSpPr>
        <p:spPr>
          <a:xfrm rot="1070271">
            <a:off x="14626786" y="5804545"/>
            <a:ext cx="1178089" cy="854650"/>
          </a:xfrm>
          <a:custGeom>
            <a:avLst/>
            <a:gdLst/>
            <a:ahLst/>
            <a:cxnLst/>
            <a:rect l="l" t="t" r="r" b="b"/>
            <a:pathLst>
              <a:path w="1178089" h="854650">
                <a:moveTo>
                  <a:pt x="0" y="0"/>
                </a:moveTo>
                <a:lnTo>
                  <a:pt x="1178089" y="0"/>
                </a:lnTo>
                <a:lnTo>
                  <a:pt x="1178089" y="854650"/>
                </a:lnTo>
                <a:lnTo>
                  <a:pt x="0" y="8546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rot="2169567">
            <a:off x="15391934" y="7778785"/>
            <a:ext cx="4134580" cy="3074624"/>
          </a:xfrm>
          <a:custGeom>
            <a:avLst/>
            <a:gdLst/>
            <a:ahLst/>
            <a:cxnLst/>
            <a:rect l="l" t="t" r="r" b="b"/>
            <a:pathLst>
              <a:path w="4134580" h="3074624">
                <a:moveTo>
                  <a:pt x="0" y="0"/>
                </a:moveTo>
                <a:lnTo>
                  <a:pt x="4134580" y="0"/>
                </a:lnTo>
                <a:lnTo>
                  <a:pt x="4134580" y="3074624"/>
                </a:lnTo>
                <a:lnTo>
                  <a:pt x="0" y="307462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a:off x="-912910" y="-1250807"/>
            <a:ext cx="3441127" cy="3441127"/>
          </a:xfrm>
          <a:custGeom>
            <a:avLst/>
            <a:gdLst/>
            <a:ahLst/>
            <a:cxnLst/>
            <a:rect l="l" t="t" r="r" b="b"/>
            <a:pathLst>
              <a:path w="3441127" h="3441127">
                <a:moveTo>
                  <a:pt x="0" y="0"/>
                </a:moveTo>
                <a:lnTo>
                  <a:pt x="3441127" y="0"/>
                </a:lnTo>
                <a:lnTo>
                  <a:pt x="3441127" y="3441127"/>
                </a:lnTo>
                <a:lnTo>
                  <a:pt x="0" y="34411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4" name="Freeform 14"/>
          <p:cNvSpPr/>
          <p:nvPr/>
        </p:nvSpPr>
        <p:spPr>
          <a:xfrm rot="-3297482">
            <a:off x="16707625" y="379566"/>
            <a:ext cx="2001262" cy="2065092"/>
          </a:xfrm>
          <a:custGeom>
            <a:avLst/>
            <a:gdLst/>
            <a:ahLst/>
            <a:cxnLst/>
            <a:rect l="l" t="t" r="r" b="b"/>
            <a:pathLst>
              <a:path w="2001262" h="2065092">
                <a:moveTo>
                  <a:pt x="0" y="0"/>
                </a:moveTo>
                <a:lnTo>
                  <a:pt x="2001262" y="0"/>
                </a:lnTo>
                <a:lnTo>
                  <a:pt x="2001262" y="2065092"/>
                </a:lnTo>
                <a:lnTo>
                  <a:pt x="0" y="206509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TextBox 15"/>
          <p:cNvSpPr txBox="1"/>
          <p:nvPr/>
        </p:nvSpPr>
        <p:spPr>
          <a:xfrm>
            <a:off x="378877" y="1646241"/>
            <a:ext cx="13109673" cy="8229600"/>
          </a:xfrm>
          <a:prstGeom prst="rect">
            <a:avLst/>
          </a:prstGeom>
        </p:spPr>
        <p:txBody>
          <a:bodyPr lIns="0" tIns="0" rIns="0" bIns="0" rtlCol="0" anchor="t">
            <a:spAutoFit/>
          </a:bodyPr>
          <a:lstStyle/>
          <a:p>
            <a:pPr algn="l">
              <a:lnSpc>
                <a:spcPts val="4874"/>
              </a:lnSpc>
            </a:pPr>
            <a:r>
              <a:rPr lang="en-US" sz="4061">
                <a:solidFill>
                  <a:srgbClr val="935F55"/>
                </a:solidFill>
                <a:latin typeface="Cakerolli"/>
                <a:ea typeface="Cakerolli"/>
                <a:cs typeface="Cakerolli"/>
                <a:sym typeface="Cakerolli"/>
              </a:rPr>
              <a:t>The future scope of this ingredient extraction system lies in enhancing its intelligence by integrating advanced NLP models like BERT or GPT-based embeddings for improved context understanding. Incorporating domain-specific ontologies and multilingual support can broaden usability across cuisines and regions. The system can be extended to suggest healthier ingredient alternatives based on user preferences or dietary restrictions. Integration with grocery APIs for real-time pricing, availability, and smart kitchen devices can also enable personalized meal planning, contributing significantly to health, nutrition, and convenience in modern culinary experiences.</a:t>
            </a:r>
          </a:p>
          <a:p>
            <a:pPr algn="l">
              <a:lnSpc>
                <a:spcPts val="4874"/>
              </a:lnSpc>
            </a:pPr>
            <a:endParaRPr lang="en-US" sz="4061">
              <a:solidFill>
                <a:srgbClr val="935F55"/>
              </a:solidFill>
              <a:latin typeface="Cakerolli"/>
              <a:ea typeface="Cakerolli"/>
              <a:cs typeface="Cakerolli"/>
              <a:sym typeface="Cakerolli"/>
            </a:endParaRPr>
          </a:p>
        </p:txBody>
      </p:sp>
      <p:sp>
        <p:nvSpPr>
          <p:cNvPr id="16" name="TextBox 16"/>
          <p:cNvSpPr txBox="1"/>
          <p:nvPr/>
        </p:nvSpPr>
        <p:spPr>
          <a:xfrm>
            <a:off x="2670940" y="397984"/>
            <a:ext cx="8875619" cy="1152800"/>
          </a:xfrm>
          <a:prstGeom prst="rect">
            <a:avLst/>
          </a:prstGeom>
        </p:spPr>
        <p:txBody>
          <a:bodyPr lIns="0" tIns="0" rIns="0" bIns="0" rtlCol="0" anchor="t">
            <a:spAutoFit/>
          </a:bodyPr>
          <a:lstStyle/>
          <a:p>
            <a:pPr algn="l">
              <a:lnSpc>
                <a:spcPts val="9434"/>
              </a:lnSpc>
            </a:pPr>
            <a:r>
              <a:rPr lang="en-US" sz="6739" b="1" spc="336">
                <a:solidFill>
                  <a:srgbClr val="935F55"/>
                </a:solidFill>
                <a:latin typeface="Comic Sans Bold"/>
                <a:ea typeface="Comic Sans Bold"/>
                <a:cs typeface="Comic Sans Bold"/>
                <a:sym typeface="Comic Sans Bold"/>
              </a:rPr>
              <a:t>9. Future Scope</a:t>
            </a:r>
          </a:p>
        </p:txBody>
      </p:sp>
      <p:sp>
        <p:nvSpPr>
          <p:cNvPr id="17" name="TextBox 17"/>
          <p:cNvSpPr txBox="1"/>
          <p:nvPr/>
        </p:nvSpPr>
        <p:spPr>
          <a:xfrm>
            <a:off x="14467490" y="2387785"/>
            <a:ext cx="1347642" cy="622770"/>
          </a:xfrm>
          <a:prstGeom prst="rect">
            <a:avLst/>
          </a:prstGeom>
        </p:spPr>
        <p:txBody>
          <a:bodyPr lIns="0" tIns="0" rIns="0" bIns="0" rtlCol="0" anchor="t">
            <a:spAutoFit/>
          </a:bodyPr>
          <a:lstStyle/>
          <a:p>
            <a:pPr algn="ctr">
              <a:lnSpc>
                <a:spcPts val="3269"/>
              </a:lnSpc>
            </a:pPr>
            <a:r>
              <a:rPr lang="en-US" sz="2724" b="1">
                <a:solidFill>
                  <a:srgbClr val="935F55"/>
                </a:solidFill>
                <a:latin typeface="Cakerolli Bold"/>
                <a:ea typeface="Cakerolli Bold"/>
                <a:cs typeface="Cakerolli Bold"/>
                <a:sym typeface="Cakerolli Bold"/>
              </a:rPr>
              <a:t>Japan</a:t>
            </a:r>
          </a:p>
        </p:txBody>
      </p:sp>
      <p:sp>
        <p:nvSpPr>
          <p:cNvPr id="18" name="TextBox 18"/>
          <p:cNvSpPr txBox="1"/>
          <p:nvPr/>
        </p:nvSpPr>
        <p:spPr>
          <a:xfrm>
            <a:off x="16049840" y="4423753"/>
            <a:ext cx="1384802" cy="643690"/>
          </a:xfrm>
          <a:prstGeom prst="rect">
            <a:avLst/>
          </a:prstGeom>
        </p:spPr>
        <p:txBody>
          <a:bodyPr lIns="0" tIns="0" rIns="0" bIns="0" rtlCol="0" anchor="t">
            <a:spAutoFit/>
          </a:bodyPr>
          <a:lstStyle/>
          <a:p>
            <a:pPr algn="ctr">
              <a:lnSpc>
                <a:spcPts val="3359"/>
              </a:lnSpc>
            </a:pPr>
            <a:r>
              <a:rPr lang="en-US" sz="2799" b="1">
                <a:solidFill>
                  <a:srgbClr val="935F55"/>
                </a:solidFill>
                <a:latin typeface="Cakerolli Bold"/>
                <a:ea typeface="Cakerolli Bold"/>
                <a:cs typeface="Cakerolli Bold"/>
                <a:sym typeface="Cakerolli Bold"/>
              </a:rPr>
              <a:t>Italy</a:t>
            </a:r>
          </a:p>
        </p:txBody>
      </p:sp>
      <p:sp>
        <p:nvSpPr>
          <p:cNvPr id="19" name="TextBox 19"/>
          <p:cNvSpPr txBox="1"/>
          <p:nvPr/>
        </p:nvSpPr>
        <p:spPr>
          <a:xfrm>
            <a:off x="14489100" y="6506594"/>
            <a:ext cx="1453461" cy="664742"/>
          </a:xfrm>
          <a:prstGeom prst="rect">
            <a:avLst/>
          </a:prstGeom>
        </p:spPr>
        <p:txBody>
          <a:bodyPr lIns="0" tIns="0" rIns="0" bIns="0" rtlCol="0" anchor="t">
            <a:spAutoFit/>
          </a:bodyPr>
          <a:lstStyle/>
          <a:p>
            <a:pPr algn="ctr">
              <a:lnSpc>
                <a:spcPts val="3525"/>
              </a:lnSpc>
            </a:pPr>
            <a:r>
              <a:rPr lang="en-US" sz="2938" b="1">
                <a:solidFill>
                  <a:srgbClr val="935F55"/>
                </a:solidFill>
                <a:latin typeface="Cakerolli Bold"/>
                <a:ea typeface="Cakerolli Bold"/>
                <a:cs typeface="Cakerolli Bold"/>
                <a:sym typeface="Cakerolli Bold"/>
              </a:rPr>
              <a:t>Mexico</a:t>
            </a:r>
          </a:p>
        </p:txBody>
      </p:sp>
      <p:sp>
        <p:nvSpPr>
          <p:cNvPr id="20" name="Freeform 20"/>
          <p:cNvSpPr/>
          <p:nvPr/>
        </p:nvSpPr>
        <p:spPr>
          <a:xfrm rot="-1336813">
            <a:off x="14082581" y="4262896"/>
            <a:ext cx="912749" cy="759863"/>
          </a:xfrm>
          <a:custGeom>
            <a:avLst/>
            <a:gdLst/>
            <a:ahLst/>
            <a:cxnLst/>
            <a:rect l="l" t="t" r="r" b="b"/>
            <a:pathLst>
              <a:path w="912749" h="759863">
                <a:moveTo>
                  <a:pt x="0" y="0"/>
                </a:moveTo>
                <a:lnTo>
                  <a:pt x="912749" y="0"/>
                </a:lnTo>
                <a:lnTo>
                  <a:pt x="912749" y="759863"/>
                </a:lnTo>
                <a:lnTo>
                  <a:pt x="0" y="75986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EAC2"/>
        </a:solidFill>
        <a:effectLst/>
      </p:bgPr>
    </p:bg>
    <p:spTree>
      <p:nvGrpSpPr>
        <p:cNvPr id="1" name=""/>
        <p:cNvGrpSpPr/>
        <p:nvPr/>
      </p:nvGrpSpPr>
      <p:grpSpPr>
        <a:xfrm>
          <a:off x="0" y="0"/>
          <a:ext cx="0" cy="0"/>
          <a:chOff x="0" y="0"/>
          <a:chExt cx="0" cy="0"/>
        </a:xfrm>
      </p:grpSpPr>
      <p:sp>
        <p:nvSpPr>
          <p:cNvPr id="2" name="Freeform 2"/>
          <p:cNvSpPr/>
          <p:nvPr/>
        </p:nvSpPr>
        <p:spPr>
          <a:xfrm>
            <a:off x="0" y="-834390"/>
            <a:ext cx="18288000" cy="11953875"/>
          </a:xfrm>
          <a:custGeom>
            <a:avLst/>
            <a:gdLst/>
            <a:ahLst/>
            <a:cxnLst/>
            <a:rect l="l" t="t" r="r" b="b"/>
            <a:pathLst>
              <a:path w="18288000" h="11953875">
                <a:moveTo>
                  <a:pt x="0" y="0"/>
                </a:moveTo>
                <a:lnTo>
                  <a:pt x="18288000" y="0"/>
                </a:lnTo>
                <a:lnTo>
                  <a:pt x="18288000" y="11953875"/>
                </a:lnTo>
                <a:lnTo>
                  <a:pt x="0" y="11953875"/>
                </a:lnTo>
                <a:lnTo>
                  <a:pt x="0" y="0"/>
                </a:lnTo>
                <a:close/>
              </a:path>
            </a:pathLst>
          </a:custGeom>
          <a:blipFill>
            <a:blip r:embed="rId2">
              <a:alphaModFix amt="55000"/>
            </a:blip>
            <a:stretch>
              <a:fillRect/>
            </a:stretch>
          </a:blipFill>
        </p:spPr>
      </p:sp>
      <p:sp>
        <p:nvSpPr>
          <p:cNvPr id="3" name="Freeform 3"/>
          <p:cNvSpPr/>
          <p:nvPr/>
        </p:nvSpPr>
        <p:spPr>
          <a:xfrm>
            <a:off x="12199572" y="5995606"/>
            <a:ext cx="3308252" cy="2487387"/>
          </a:xfrm>
          <a:custGeom>
            <a:avLst/>
            <a:gdLst/>
            <a:ahLst/>
            <a:cxnLst/>
            <a:rect l="l" t="t" r="r" b="b"/>
            <a:pathLst>
              <a:path w="3308252" h="2487387">
                <a:moveTo>
                  <a:pt x="0" y="0"/>
                </a:moveTo>
                <a:lnTo>
                  <a:pt x="3308252" y="0"/>
                </a:lnTo>
                <a:lnTo>
                  <a:pt x="3308252" y="2487388"/>
                </a:lnTo>
                <a:lnTo>
                  <a:pt x="0" y="2487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068225" y="3346428"/>
            <a:ext cx="3308252" cy="2487387"/>
          </a:xfrm>
          <a:custGeom>
            <a:avLst/>
            <a:gdLst/>
            <a:ahLst/>
            <a:cxnLst/>
            <a:rect l="l" t="t" r="r" b="b"/>
            <a:pathLst>
              <a:path w="3308252" h="2487387">
                <a:moveTo>
                  <a:pt x="0" y="0"/>
                </a:moveTo>
                <a:lnTo>
                  <a:pt x="3308252" y="0"/>
                </a:lnTo>
                <a:lnTo>
                  <a:pt x="3308252" y="2487387"/>
                </a:lnTo>
                <a:lnTo>
                  <a:pt x="0" y="24873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104808" y="699792"/>
            <a:ext cx="3308252" cy="2487387"/>
          </a:xfrm>
          <a:custGeom>
            <a:avLst/>
            <a:gdLst/>
            <a:ahLst/>
            <a:cxnLst/>
            <a:rect l="l" t="t" r="r" b="b"/>
            <a:pathLst>
              <a:path w="3308252" h="2487387">
                <a:moveTo>
                  <a:pt x="0" y="0"/>
                </a:moveTo>
                <a:lnTo>
                  <a:pt x="3308252" y="0"/>
                </a:lnTo>
                <a:lnTo>
                  <a:pt x="3308252" y="2487387"/>
                </a:lnTo>
                <a:lnTo>
                  <a:pt x="0" y="2487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a:grpSpLocks noChangeAspect="1"/>
          </p:cNvGrpSpPr>
          <p:nvPr/>
        </p:nvGrpSpPr>
        <p:grpSpPr>
          <a:xfrm rot="2041140">
            <a:off x="15158037" y="3734210"/>
            <a:ext cx="1247775" cy="1352550"/>
            <a:chOff x="0" y="0"/>
            <a:chExt cx="1663700" cy="1803400"/>
          </a:xfrm>
        </p:grpSpPr>
        <p:sp>
          <p:nvSpPr>
            <p:cNvPr id="7" name="Freeform 7"/>
            <p:cNvSpPr/>
            <p:nvPr/>
          </p:nvSpPr>
          <p:spPr>
            <a:xfrm>
              <a:off x="0" y="0"/>
              <a:ext cx="1663700" cy="1803400"/>
            </a:xfrm>
            <a:custGeom>
              <a:avLst/>
              <a:gdLst/>
              <a:ahLst/>
              <a:cxnLst/>
              <a:rect l="l" t="t" r="r" b="b"/>
              <a:pathLst>
                <a:path w="1663700" h="1803400">
                  <a:moveTo>
                    <a:pt x="0" y="0"/>
                  </a:moveTo>
                  <a:lnTo>
                    <a:pt x="0" y="1803400"/>
                  </a:lnTo>
                  <a:lnTo>
                    <a:pt x="1663700" y="1803400"/>
                  </a:lnTo>
                  <a:lnTo>
                    <a:pt x="1663700" y="0"/>
                  </a:lnTo>
                  <a:lnTo>
                    <a:pt x="453009" y="0"/>
                  </a:lnTo>
                  <a:lnTo>
                    <a:pt x="0" y="0"/>
                  </a:lnTo>
                  <a:close/>
                </a:path>
              </a:pathLst>
            </a:custGeom>
            <a:blipFill>
              <a:blip r:embed="rId9"/>
              <a:stretch>
                <a:fillRect/>
              </a:stretch>
            </a:blipFill>
          </p:spPr>
        </p:sp>
      </p:grpSp>
      <p:sp>
        <p:nvSpPr>
          <p:cNvPr id="8" name="Freeform 8"/>
          <p:cNvSpPr/>
          <p:nvPr/>
        </p:nvSpPr>
        <p:spPr>
          <a:xfrm>
            <a:off x="-63503" y="-63503"/>
            <a:ext cx="2655218" cy="2317318"/>
          </a:xfrm>
          <a:custGeom>
            <a:avLst/>
            <a:gdLst/>
            <a:ahLst/>
            <a:cxnLst/>
            <a:rect l="l" t="t" r="r" b="b"/>
            <a:pathLst>
              <a:path w="2655218" h="2317318">
                <a:moveTo>
                  <a:pt x="0" y="0"/>
                </a:moveTo>
                <a:lnTo>
                  <a:pt x="2655217" y="0"/>
                </a:lnTo>
                <a:lnTo>
                  <a:pt x="2655217" y="2317318"/>
                </a:lnTo>
                <a:lnTo>
                  <a:pt x="0" y="231731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9" name="Group 9"/>
          <p:cNvGrpSpPr>
            <a:grpSpLocks noChangeAspect="1"/>
          </p:cNvGrpSpPr>
          <p:nvPr/>
        </p:nvGrpSpPr>
        <p:grpSpPr>
          <a:xfrm>
            <a:off x="12092330" y="4024351"/>
            <a:ext cx="1259700" cy="1176185"/>
            <a:chOff x="0" y="0"/>
            <a:chExt cx="1259700" cy="1176185"/>
          </a:xfrm>
        </p:grpSpPr>
        <p:sp>
          <p:nvSpPr>
            <p:cNvPr id="10" name="Freeform 10"/>
            <p:cNvSpPr/>
            <p:nvPr/>
          </p:nvSpPr>
          <p:spPr>
            <a:xfrm>
              <a:off x="168021" y="177673"/>
              <a:ext cx="878713" cy="690499"/>
            </a:xfrm>
            <a:custGeom>
              <a:avLst/>
              <a:gdLst/>
              <a:ahLst/>
              <a:cxnLst/>
              <a:rect l="l" t="t" r="r" b="b"/>
              <a:pathLst>
                <a:path w="878713" h="690499">
                  <a:moveTo>
                    <a:pt x="673100" y="0"/>
                  </a:moveTo>
                  <a:cubicBezTo>
                    <a:pt x="672465" y="0"/>
                    <a:pt x="671957" y="127"/>
                    <a:pt x="671322" y="508"/>
                  </a:cubicBezTo>
                  <a:cubicBezTo>
                    <a:pt x="670433" y="1016"/>
                    <a:pt x="670052" y="2159"/>
                    <a:pt x="670179" y="3302"/>
                  </a:cubicBezTo>
                  <a:cubicBezTo>
                    <a:pt x="672719" y="23241"/>
                    <a:pt x="674497" y="60960"/>
                    <a:pt x="656717" y="91821"/>
                  </a:cubicBezTo>
                  <a:cubicBezTo>
                    <a:pt x="644398" y="113157"/>
                    <a:pt x="627380" y="131572"/>
                    <a:pt x="606806" y="145288"/>
                  </a:cubicBezTo>
                  <a:cubicBezTo>
                    <a:pt x="605536" y="146304"/>
                    <a:pt x="605155" y="147955"/>
                    <a:pt x="605917" y="149352"/>
                  </a:cubicBezTo>
                  <a:cubicBezTo>
                    <a:pt x="606425" y="150241"/>
                    <a:pt x="607187" y="150622"/>
                    <a:pt x="608076" y="150622"/>
                  </a:cubicBezTo>
                  <a:cubicBezTo>
                    <a:pt x="608330" y="150622"/>
                    <a:pt x="608457" y="150622"/>
                    <a:pt x="608711" y="150495"/>
                  </a:cubicBezTo>
                  <a:cubicBezTo>
                    <a:pt x="616458" y="149606"/>
                    <a:pt x="626491" y="148844"/>
                    <a:pt x="637286" y="148844"/>
                  </a:cubicBezTo>
                  <a:cubicBezTo>
                    <a:pt x="654812" y="148844"/>
                    <a:pt x="674243" y="151003"/>
                    <a:pt x="688975" y="158623"/>
                  </a:cubicBezTo>
                  <a:cubicBezTo>
                    <a:pt x="707771" y="168275"/>
                    <a:pt x="734314" y="201168"/>
                    <a:pt x="746633" y="217297"/>
                  </a:cubicBezTo>
                  <a:cubicBezTo>
                    <a:pt x="747141" y="218059"/>
                    <a:pt x="748030" y="218440"/>
                    <a:pt x="748792" y="218440"/>
                  </a:cubicBezTo>
                  <a:cubicBezTo>
                    <a:pt x="749427" y="218440"/>
                    <a:pt x="750062" y="218186"/>
                    <a:pt x="750697" y="217805"/>
                  </a:cubicBezTo>
                  <a:cubicBezTo>
                    <a:pt x="751586" y="217297"/>
                    <a:pt x="751967" y="216154"/>
                    <a:pt x="751840" y="215265"/>
                  </a:cubicBezTo>
                  <a:cubicBezTo>
                    <a:pt x="749427" y="194564"/>
                    <a:pt x="746760" y="150876"/>
                    <a:pt x="764667" y="124460"/>
                  </a:cubicBezTo>
                  <a:cubicBezTo>
                    <a:pt x="780542" y="100838"/>
                    <a:pt x="802005" y="83693"/>
                    <a:pt x="814578" y="74676"/>
                  </a:cubicBezTo>
                  <a:cubicBezTo>
                    <a:pt x="815848" y="73660"/>
                    <a:pt x="816229" y="71882"/>
                    <a:pt x="815213" y="70485"/>
                  </a:cubicBezTo>
                  <a:cubicBezTo>
                    <a:pt x="814705" y="69596"/>
                    <a:pt x="813689" y="69215"/>
                    <a:pt x="812546" y="69215"/>
                  </a:cubicBezTo>
                  <a:cubicBezTo>
                    <a:pt x="812546" y="69215"/>
                    <a:pt x="812546" y="69215"/>
                    <a:pt x="812546" y="69215"/>
                  </a:cubicBezTo>
                  <a:cubicBezTo>
                    <a:pt x="805688" y="69850"/>
                    <a:pt x="796798" y="70612"/>
                    <a:pt x="787146" y="70612"/>
                  </a:cubicBezTo>
                  <a:cubicBezTo>
                    <a:pt x="770255" y="70612"/>
                    <a:pt x="751332" y="68580"/>
                    <a:pt x="739013" y="61214"/>
                  </a:cubicBezTo>
                  <a:cubicBezTo>
                    <a:pt x="708914" y="43688"/>
                    <a:pt x="686689" y="16637"/>
                    <a:pt x="675640" y="1270"/>
                  </a:cubicBezTo>
                  <a:cubicBezTo>
                    <a:pt x="675005" y="508"/>
                    <a:pt x="674116" y="0"/>
                    <a:pt x="673227" y="0"/>
                  </a:cubicBezTo>
                  <a:close/>
                  <a:moveTo>
                    <a:pt x="167259" y="121920"/>
                  </a:moveTo>
                  <a:cubicBezTo>
                    <a:pt x="165862" y="121920"/>
                    <a:pt x="164338" y="122428"/>
                    <a:pt x="163068" y="123317"/>
                  </a:cubicBezTo>
                  <a:cubicBezTo>
                    <a:pt x="160909" y="124841"/>
                    <a:pt x="159766" y="127635"/>
                    <a:pt x="160147" y="130302"/>
                  </a:cubicBezTo>
                  <a:cubicBezTo>
                    <a:pt x="166497" y="179197"/>
                    <a:pt x="170815" y="272415"/>
                    <a:pt x="127254" y="348361"/>
                  </a:cubicBezTo>
                  <a:cubicBezTo>
                    <a:pt x="97028" y="401066"/>
                    <a:pt x="54737" y="446278"/>
                    <a:pt x="4318" y="479933"/>
                  </a:cubicBezTo>
                  <a:cubicBezTo>
                    <a:pt x="889" y="482219"/>
                    <a:pt x="0" y="486664"/>
                    <a:pt x="2286" y="489966"/>
                  </a:cubicBezTo>
                  <a:cubicBezTo>
                    <a:pt x="3683" y="492125"/>
                    <a:pt x="5969" y="493141"/>
                    <a:pt x="8382" y="493141"/>
                  </a:cubicBezTo>
                  <a:cubicBezTo>
                    <a:pt x="8636" y="493141"/>
                    <a:pt x="8890" y="493141"/>
                    <a:pt x="9144" y="493141"/>
                  </a:cubicBezTo>
                  <a:cubicBezTo>
                    <a:pt x="28194" y="490855"/>
                    <a:pt x="52832" y="488823"/>
                    <a:pt x="79375" y="488823"/>
                  </a:cubicBezTo>
                  <a:cubicBezTo>
                    <a:pt x="122428" y="488823"/>
                    <a:pt x="170434" y="494284"/>
                    <a:pt x="206629" y="512953"/>
                  </a:cubicBezTo>
                  <a:cubicBezTo>
                    <a:pt x="252857" y="536829"/>
                    <a:pt x="318262" y="617474"/>
                    <a:pt x="348869" y="657479"/>
                  </a:cubicBezTo>
                  <a:cubicBezTo>
                    <a:pt x="350393" y="659257"/>
                    <a:pt x="352552" y="660273"/>
                    <a:pt x="354711" y="660273"/>
                  </a:cubicBezTo>
                  <a:cubicBezTo>
                    <a:pt x="356235" y="660273"/>
                    <a:pt x="357759" y="659765"/>
                    <a:pt x="359029" y="658749"/>
                  </a:cubicBezTo>
                  <a:cubicBezTo>
                    <a:pt x="361061" y="657352"/>
                    <a:pt x="362077" y="654685"/>
                    <a:pt x="361696" y="652272"/>
                  </a:cubicBezTo>
                  <a:cubicBezTo>
                    <a:pt x="355473" y="601472"/>
                    <a:pt x="348996" y="493649"/>
                    <a:pt x="392938" y="428752"/>
                  </a:cubicBezTo>
                  <a:cubicBezTo>
                    <a:pt x="432181" y="370713"/>
                    <a:pt x="484886" y="328041"/>
                    <a:pt x="515493" y="306070"/>
                  </a:cubicBezTo>
                  <a:cubicBezTo>
                    <a:pt x="518795" y="303657"/>
                    <a:pt x="519303" y="299212"/>
                    <a:pt x="516890" y="295910"/>
                  </a:cubicBezTo>
                  <a:cubicBezTo>
                    <a:pt x="515620" y="294132"/>
                    <a:pt x="513588" y="293116"/>
                    <a:pt x="511429" y="293116"/>
                  </a:cubicBezTo>
                  <a:cubicBezTo>
                    <a:pt x="511175" y="293116"/>
                    <a:pt x="510794" y="293116"/>
                    <a:pt x="510540" y="293116"/>
                  </a:cubicBezTo>
                  <a:cubicBezTo>
                    <a:pt x="493903" y="294767"/>
                    <a:pt x="471932" y="296418"/>
                    <a:pt x="448310" y="296418"/>
                  </a:cubicBezTo>
                  <a:cubicBezTo>
                    <a:pt x="406654" y="296418"/>
                    <a:pt x="359918" y="291465"/>
                    <a:pt x="329311" y="273558"/>
                  </a:cubicBezTo>
                  <a:cubicBezTo>
                    <a:pt x="254762" y="229870"/>
                    <a:pt x="200279" y="162814"/>
                    <a:pt x="173228" y="124968"/>
                  </a:cubicBezTo>
                  <a:cubicBezTo>
                    <a:pt x="171704" y="122936"/>
                    <a:pt x="169545" y="121920"/>
                    <a:pt x="167386" y="121920"/>
                  </a:cubicBezTo>
                  <a:close/>
                  <a:moveTo>
                    <a:pt x="663575" y="361442"/>
                  </a:moveTo>
                  <a:cubicBezTo>
                    <a:pt x="662686" y="361442"/>
                    <a:pt x="661670" y="361696"/>
                    <a:pt x="660908" y="362331"/>
                  </a:cubicBezTo>
                  <a:cubicBezTo>
                    <a:pt x="659638" y="363347"/>
                    <a:pt x="658876" y="364871"/>
                    <a:pt x="659130" y="366522"/>
                  </a:cubicBezTo>
                  <a:cubicBezTo>
                    <a:pt x="663067" y="396494"/>
                    <a:pt x="665607" y="453517"/>
                    <a:pt x="638937" y="499745"/>
                  </a:cubicBezTo>
                  <a:cubicBezTo>
                    <a:pt x="620395" y="532003"/>
                    <a:pt x="594614" y="559562"/>
                    <a:pt x="563626" y="580136"/>
                  </a:cubicBezTo>
                  <a:cubicBezTo>
                    <a:pt x="561594" y="581406"/>
                    <a:pt x="560959" y="584200"/>
                    <a:pt x="562483" y="586232"/>
                  </a:cubicBezTo>
                  <a:cubicBezTo>
                    <a:pt x="563372" y="587375"/>
                    <a:pt x="564769" y="588137"/>
                    <a:pt x="566166" y="588137"/>
                  </a:cubicBezTo>
                  <a:cubicBezTo>
                    <a:pt x="566293" y="588137"/>
                    <a:pt x="566547" y="588137"/>
                    <a:pt x="566674" y="588137"/>
                  </a:cubicBezTo>
                  <a:cubicBezTo>
                    <a:pt x="578485" y="586740"/>
                    <a:pt x="593725" y="585470"/>
                    <a:pt x="610108" y="585470"/>
                  </a:cubicBezTo>
                  <a:cubicBezTo>
                    <a:pt x="636270" y="585470"/>
                    <a:pt x="665353" y="588772"/>
                    <a:pt x="687324" y="600202"/>
                  </a:cubicBezTo>
                  <a:cubicBezTo>
                    <a:pt x="715645" y="614807"/>
                    <a:pt x="755523" y="664210"/>
                    <a:pt x="774446" y="688721"/>
                  </a:cubicBezTo>
                  <a:cubicBezTo>
                    <a:pt x="775335" y="689864"/>
                    <a:pt x="776732" y="690499"/>
                    <a:pt x="778002" y="690499"/>
                  </a:cubicBezTo>
                  <a:cubicBezTo>
                    <a:pt x="778891" y="690499"/>
                    <a:pt x="779907" y="690245"/>
                    <a:pt x="780542" y="689610"/>
                  </a:cubicBezTo>
                  <a:cubicBezTo>
                    <a:pt x="781812" y="688594"/>
                    <a:pt x="782320" y="687197"/>
                    <a:pt x="782320" y="685419"/>
                  </a:cubicBezTo>
                  <a:cubicBezTo>
                    <a:pt x="778637" y="654304"/>
                    <a:pt x="774573" y="588518"/>
                    <a:pt x="801370" y="548767"/>
                  </a:cubicBezTo>
                  <a:cubicBezTo>
                    <a:pt x="825373" y="513207"/>
                    <a:pt x="857631" y="487172"/>
                    <a:pt x="876300" y="473710"/>
                  </a:cubicBezTo>
                  <a:cubicBezTo>
                    <a:pt x="878332" y="472313"/>
                    <a:pt x="878713" y="469519"/>
                    <a:pt x="877189" y="467487"/>
                  </a:cubicBezTo>
                  <a:cubicBezTo>
                    <a:pt x="876300" y="466344"/>
                    <a:pt x="875030" y="465709"/>
                    <a:pt x="873633" y="465709"/>
                  </a:cubicBezTo>
                  <a:cubicBezTo>
                    <a:pt x="873506" y="465709"/>
                    <a:pt x="873379" y="465709"/>
                    <a:pt x="873252" y="465709"/>
                  </a:cubicBezTo>
                  <a:cubicBezTo>
                    <a:pt x="862965" y="466725"/>
                    <a:pt x="849503" y="467741"/>
                    <a:pt x="834898" y="467741"/>
                  </a:cubicBezTo>
                  <a:cubicBezTo>
                    <a:pt x="809498" y="467741"/>
                    <a:pt x="781050" y="464693"/>
                    <a:pt x="762381" y="453771"/>
                  </a:cubicBezTo>
                  <a:cubicBezTo>
                    <a:pt x="716915" y="427609"/>
                    <a:pt x="683641" y="386588"/>
                    <a:pt x="667004" y="363347"/>
                  </a:cubicBezTo>
                  <a:cubicBezTo>
                    <a:pt x="666115" y="362204"/>
                    <a:pt x="664845" y="361569"/>
                    <a:pt x="663448" y="361569"/>
                  </a:cubicBezTo>
                  <a:close/>
                </a:path>
              </a:pathLst>
            </a:custGeom>
            <a:solidFill>
              <a:srgbClr val="935F55"/>
            </a:solidFill>
          </p:spPr>
        </p:sp>
        <p:sp>
          <p:nvSpPr>
            <p:cNvPr id="11" name="Freeform 11"/>
            <p:cNvSpPr/>
            <p:nvPr/>
          </p:nvSpPr>
          <p:spPr>
            <a:xfrm>
              <a:off x="63500" y="63500"/>
              <a:ext cx="1132713" cy="1049147"/>
            </a:xfrm>
            <a:custGeom>
              <a:avLst/>
              <a:gdLst/>
              <a:ahLst/>
              <a:cxnLst/>
              <a:rect l="l" t="t" r="r" b="b"/>
              <a:pathLst>
                <a:path w="1132713" h="1049147">
                  <a:moveTo>
                    <a:pt x="0" y="1049147"/>
                  </a:moveTo>
                  <a:lnTo>
                    <a:pt x="1132713" y="1049147"/>
                  </a:lnTo>
                  <a:lnTo>
                    <a:pt x="1132713" y="0"/>
                  </a:lnTo>
                  <a:lnTo>
                    <a:pt x="0" y="0"/>
                  </a:lnTo>
                  <a:close/>
                </a:path>
              </a:pathLst>
            </a:custGeom>
            <a:solidFill>
              <a:srgbClr val="000000">
                <a:alpha val="0"/>
              </a:srgbClr>
            </a:solidFill>
          </p:spPr>
        </p:sp>
      </p:grpSp>
      <p:grpSp>
        <p:nvGrpSpPr>
          <p:cNvPr id="12" name="Group 12"/>
          <p:cNvGrpSpPr>
            <a:grpSpLocks noChangeAspect="1"/>
          </p:cNvGrpSpPr>
          <p:nvPr/>
        </p:nvGrpSpPr>
        <p:grpSpPr>
          <a:xfrm>
            <a:off x="14055738" y="3339875"/>
            <a:ext cx="3466976" cy="2515591"/>
            <a:chOff x="0" y="0"/>
            <a:chExt cx="3466986" cy="2515591"/>
          </a:xfrm>
        </p:grpSpPr>
        <p:sp>
          <p:nvSpPr>
            <p:cNvPr id="13" name="Freeform 13"/>
            <p:cNvSpPr/>
            <p:nvPr/>
          </p:nvSpPr>
          <p:spPr>
            <a:xfrm>
              <a:off x="63500" y="63500"/>
              <a:ext cx="3339973" cy="2388616"/>
            </a:xfrm>
            <a:custGeom>
              <a:avLst/>
              <a:gdLst/>
              <a:ahLst/>
              <a:cxnLst/>
              <a:rect l="l" t="t" r="r" b="b"/>
              <a:pathLst>
                <a:path w="3339973" h="2388616">
                  <a:moveTo>
                    <a:pt x="0" y="2388616"/>
                  </a:moveTo>
                  <a:lnTo>
                    <a:pt x="3339973" y="2388616"/>
                  </a:lnTo>
                  <a:lnTo>
                    <a:pt x="3339973" y="0"/>
                  </a:lnTo>
                  <a:lnTo>
                    <a:pt x="0" y="0"/>
                  </a:lnTo>
                  <a:close/>
                </a:path>
              </a:pathLst>
            </a:custGeom>
            <a:solidFill>
              <a:srgbClr val="000000">
                <a:alpha val="0"/>
              </a:srgbClr>
            </a:solidFill>
          </p:spPr>
        </p:sp>
        <p:sp>
          <p:nvSpPr>
            <p:cNvPr id="14" name="Freeform 14"/>
            <p:cNvSpPr/>
            <p:nvPr/>
          </p:nvSpPr>
          <p:spPr>
            <a:xfrm>
              <a:off x="158242" y="126619"/>
              <a:ext cx="3163316" cy="2262251"/>
            </a:xfrm>
            <a:custGeom>
              <a:avLst/>
              <a:gdLst/>
              <a:ahLst/>
              <a:cxnLst/>
              <a:rect l="l" t="t" r="r" b="b"/>
              <a:pathLst>
                <a:path w="3163316" h="2262251">
                  <a:moveTo>
                    <a:pt x="0" y="2262251"/>
                  </a:moveTo>
                  <a:lnTo>
                    <a:pt x="3163316" y="2262251"/>
                  </a:lnTo>
                  <a:lnTo>
                    <a:pt x="3163316" y="0"/>
                  </a:lnTo>
                  <a:lnTo>
                    <a:pt x="0" y="0"/>
                  </a:lnTo>
                  <a:close/>
                </a:path>
              </a:pathLst>
            </a:custGeom>
            <a:solidFill>
              <a:srgbClr val="000000">
                <a:alpha val="0"/>
              </a:srgbClr>
            </a:solidFill>
          </p:spPr>
        </p:sp>
        <p:sp>
          <p:nvSpPr>
            <p:cNvPr id="15" name="Freeform 15"/>
            <p:cNvSpPr/>
            <p:nvPr/>
          </p:nvSpPr>
          <p:spPr>
            <a:xfrm>
              <a:off x="828929" y="161036"/>
              <a:ext cx="1789430" cy="1819529"/>
            </a:xfrm>
            <a:custGeom>
              <a:avLst/>
              <a:gdLst/>
              <a:ahLst/>
              <a:cxnLst/>
              <a:rect l="l" t="t" r="r" b="b"/>
              <a:pathLst>
                <a:path w="1789430" h="1819529">
                  <a:moveTo>
                    <a:pt x="0" y="1819529"/>
                  </a:moveTo>
                  <a:lnTo>
                    <a:pt x="1789430" y="1819529"/>
                  </a:lnTo>
                  <a:lnTo>
                    <a:pt x="1789430" y="0"/>
                  </a:lnTo>
                  <a:lnTo>
                    <a:pt x="0" y="0"/>
                  </a:lnTo>
                  <a:close/>
                </a:path>
              </a:pathLst>
            </a:custGeom>
            <a:solidFill>
              <a:srgbClr val="000000">
                <a:alpha val="0"/>
              </a:srgbClr>
            </a:solidFill>
          </p:spPr>
        </p:sp>
      </p:grpSp>
      <p:sp>
        <p:nvSpPr>
          <p:cNvPr id="16" name="Freeform 16"/>
          <p:cNvSpPr/>
          <p:nvPr/>
        </p:nvSpPr>
        <p:spPr>
          <a:xfrm>
            <a:off x="12092330" y="-72771"/>
            <a:ext cx="6616036" cy="3281610"/>
          </a:xfrm>
          <a:custGeom>
            <a:avLst/>
            <a:gdLst/>
            <a:ahLst/>
            <a:cxnLst/>
            <a:rect l="l" t="t" r="r" b="b"/>
            <a:pathLst>
              <a:path w="6616036" h="3281610">
                <a:moveTo>
                  <a:pt x="0" y="0"/>
                </a:moveTo>
                <a:lnTo>
                  <a:pt x="6616037" y="0"/>
                </a:lnTo>
                <a:lnTo>
                  <a:pt x="6616037" y="3281610"/>
                </a:lnTo>
                <a:lnTo>
                  <a:pt x="0" y="32816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a:off x="12187085" y="5989053"/>
            <a:ext cx="7707954" cy="5648973"/>
          </a:xfrm>
          <a:custGeom>
            <a:avLst/>
            <a:gdLst/>
            <a:ahLst/>
            <a:cxnLst/>
            <a:rect l="l" t="t" r="r" b="b"/>
            <a:pathLst>
              <a:path w="7707954" h="5648973">
                <a:moveTo>
                  <a:pt x="0" y="0"/>
                </a:moveTo>
                <a:lnTo>
                  <a:pt x="7707954" y="0"/>
                </a:lnTo>
                <a:lnTo>
                  <a:pt x="7707954" y="5648973"/>
                </a:lnTo>
                <a:lnTo>
                  <a:pt x="0" y="56489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8" name="TextBox 18"/>
          <p:cNvSpPr txBox="1"/>
          <p:nvPr/>
        </p:nvSpPr>
        <p:spPr>
          <a:xfrm>
            <a:off x="1045626" y="1996869"/>
            <a:ext cx="10324595" cy="7300465"/>
          </a:xfrm>
          <a:prstGeom prst="rect">
            <a:avLst/>
          </a:prstGeom>
        </p:spPr>
        <p:txBody>
          <a:bodyPr lIns="0" tIns="0" rIns="0" bIns="0" rtlCol="0" anchor="t">
            <a:spAutoFit/>
          </a:bodyPr>
          <a:lstStyle/>
          <a:p>
            <a:pPr algn="l">
              <a:lnSpc>
                <a:spcPts val="4274"/>
              </a:lnSpc>
            </a:pPr>
            <a:r>
              <a:rPr lang="en-US" sz="3616">
                <a:solidFill>
                  <a:srgbClr val="935F55"/>
                </a:solidFill>
                <a:latin typeface="Cakerolli"/>
                <a:ea typeface="Cakerolli"/>
                <a:cs typeface="Cakerolli"/>
                <a:sym typeface="Cakerolli"/>
              </a:rPr>
              <a:t>This study highlights the potential of NLP and ML in revolutionizing ingredient extraction. AI-powered solutions offer improved accuracy, scalability, and usability compared to traditional methods. The findings indicate a significant impact on food technology, from enhancing culinary experiences to optimizing industrial food processes. Future research should focus on integrating food ontologies, improving multilingual extraction capabilities, and refining AI-driven ingredient substitution techniques. These advancements will further bridge the gap between unstructured recipe data and structured ingredient information.</a:t>
            </a:r>
          </a:p>
        </p:txBody>
      </p:sp>
      <p:sp>
        <p:nvSpPr>
          <p:cNvPr id="19" name="TextBox 19"/>
          <p:cNvSpPr txBox="1"/>
          <p:nvPr/>
        </p:nvSpPr>
        <p:spPr>
          <a:xfrm>
            <a:off x="2670943" y="374837"/>
            <a:ext cx="6473057" cy="1152811"/>
          </a:xfrm>
          <a:prstGeom prst="rect">
            <a:avLst/>
          </a:prstGeom>
        </p:spPr>
        <p:txBody>
          <a:bodyPr lIns="0" tIns="0" rIns="0" bIns="0" rtlCol="0" anchor="t">
            <a:spAutoFit/>
          </a:bodyPr>
          <a:lstStyle/>
          <a:p>
            <a:pPr algn="l">
              <a:lnSpc>
                <a:spcPts val="9434"/>
              </a:lnSpc>
            </a:pPr>
            <a:r>
              <a:rPr lang="en-US" sz="6738" b="1" spc="336">
                <a:solidFill>
                  <a:srgbClr val="935F55"/>
                </a:solidFill>
                <a:latin typeface="Comic Sans Bold"/>
                <a:ea typeface="Comic Sans Bold"/>
                <a:cs typeface="Comic Sans Bold"/>
                <a:sym typeface="Comic Sans Bold"/>
              </a:rPr>
              <a:t>10.Conclusion</a:t>
            </a:r>
          </a:p>
        </p:txBody>
      </p:sp>
      <p:sp>
        <p:nvSpPr>
          <p:cNvPr id="20" name="TextBox 20"/>
          <p:cNvSpPr txBox="1"/>
          <p:nvPr/>
        </p:nvSpPr>
        <p:spPr>
          <a:xfrm>
            <a:off x="13151263" y="2075555"/>
            <a:ext cx="1195778" cy="839495"/>
          </a:xfrm>
          <a:prstGeom prst="rect">
            <a:avLst/>
          </a:prstGeom>
        </p:spPr>
        <p:txBody>
          <a:bodyPr lIns="0" tIns="0" rIns="0" bIns="0" rtlCol="0" anchor="t">
            <a:spAutoFit/>
          </a:bodyPr>
          <a:lstStyle/>
          <a:p>
            <a:pPr algn="l">
              <a:lnSpc>
                <a:spcPts val="4851"/>
              </a:lnSpc>
            </a:pPr>
            <a:r>
              <a:rPr lang="en-US" sz="3465" b="1">
                <a:solidFill>
                  <a:srgbClr val="935F55"/>
                </a:solidFill>
                <a:latin typeface="Cakerolli Bold"/>
                <a:ea typeface="Cakerolli Bold"/>
                <a:cs typeface="Cakerolli Bold"/>
                <a:sym typeface="Cakerolli Bold"/>
              </a:rPr>
              <a:t>Japan</a:t>
            </a:r>
          </a:p>
        </p:txBody>
      </p:sp>
      <p:sp>
        <p:nvSpPr>
          <p:cNvPr id="21" name="TextBox 21"/>
          <p:cNvSpPr txBox="1"/>
          <p:nvPr/>
        </p:nvSpPr>
        <p:spPr>
          <a:xfrm>
            <a:off x="15315638" y="4672327"/>
            <a:ext cx="935403" cy="862975"/>
          </a:xfrm>
          <a:prstGeom prst="rect">
            <a:avLst/>
          </a:prstGeom>
        </p:spPr>
        <p:txBody>
          <a:bodyPr lIns="0" tIns="0" rIns="0" bIns="0" rtlCol="0" anchor="t">
            <a:spAutoFit/>
          </a:bodyPr>
          <a:lstStyle/>
          <a:p>
            <a:pPr algn="l">
              <a:lnSpc>
                <a:spcPts val="4985"/>
              </a:lnSpc>
            </a:pPr>
            <a:r>
              <a:rPr lang="en-US" sz="3560" b="1">
                <a:solidFill>
                  <a:srgbClr val="935F55"/>
                </a:solidFill>
                <a:latin typeface="Cakerolli Bold"/>
                <a:ea typeface="Cakerolli Bold"/>
                <a:cs typeface="Cakerolli Bold"/>
                <a:sym typeface="Cakerolli Bold"/>
              </a:rPr>
              <a:t>Italy</a:t>
            </a:r>
          </a:p>
        </p:txBody>
      </p:sp>
      <p:sp>
        <p:nvSpPr>
          <p:cNvPr id="22" name="TextBox 22"/>
          <p:cNvSpPr txBox="1"/>
          <p:nvPr/>
        </p:nvSpPr>
        <p:spPr>
          <a:xfrm>
            <a:off x="13130746" y="7319991"/>
            <a:ext cx="1431026" cy="898284"/>
          </a:xfrm>
          <a:prstGeom prst="rect">
            <a:avLst/>
          </a:prstGeom>
        </p:spPr>
        <p:txBody>
          <a:bodyPr lIns="0" tIns="0" rIns="0" bIns="0" rtlCol="0" anchor="t">
            <a:spAutoFit/>
          </a:bodyPr>
          <a:lstStyle/>
          <a:p>
            <a:pPr algn="l">
              <a:lnSpc>
                <a:spcPts val="5232"/>
              </a:lnSpc>
            </a:pPr>
            <a:r>
              <a:rPr lang="en-US" sz="3737" b="1">
                <a:solidFill>
                  <a:srgbClr val="935F55"/>
                </a:solidFill>
                <a:latin typeface="Cakerolli Bold"/>
                <a:ea typeface="Cakerolli Bold"/>
                <a:cs typeface="Cakerolli Bold"/>
                <a:sym typeface="Cakerolli Bold"/>
              </a:rPr>
              <a:t>Mexico</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EAC2"/>
        </a:solidFill>
        <a:effectLst/>
      </p:bgPr>
    </p:bg>
    <p:spTree>
      <p:nvGrpSpPr>
        <p:cNvPr id="1" name=""/>
        <p:cNvGrpSpPr/>
        <p:nvPr/>
      </p:nvGrpSpPr>
      <p:grpSpPr>
        <a:xfrm>
          <a:off x="0" y="0"/>
          <a:ext cx="0" cy="0"/>
          <a:chOff x="0" y="0"/>
          <a:chExt cx="0" cy="0"/>
        </a:xfrm>
      </p:grpSpPr>
      <p:sp>
        <p:nvSpPr>
          <p:cNvPr id="2" name="Freeform 2"/>
          <p:cNvSpPr/>
          <p:nvPr/>
        </p:nvSpPr>
        <p:spPr>
          <a:xfrm>
            <a:off x="0" y="-834390"/>
            <a:ext cx="18288000" cy="11953875"/>
          </a:xfrm>
          <a:custGeom>
            <a:avLst/>
            <a:gdLst/>
            <a:ahLst/>
            <a:cxnLst/>
            <a:rect l="l" t="t" r="r" b="b"/>
            <a:pathLst>
              <a:path w="18288000" h="11953875">
                <a:moveTo>
                  <a:pt x="0" y="0"/>
                </a:moveTo>
                <a:lnTo>
                  <a:pt x="18288000" y="0"/>
                </a:lnTo>
                <a:lnTo>
                  <a:pt x="18288000" y="11953875"/>
                </a:lnTo>
                <a:lnTo>
                  <a:pt x="0" y="11953875"/>
                </a:lnTo>
                <a:lnTo>
                  <a:pt x="0" y="0"/>
                </a:lnTo>
                <a:close/>
              </a:path>
            </a:pathLst>
          </a:custGeom>
          <a:blipFill>
            <a:blip r:embed="rId2">
              <a:alphaModFix amt="55000"/>
            </a:blip>
            <a:stretch>
              <a:fillRect/>
            </a:stretch>
          </a:blipFill>
        </p:spPr>
      </p:sp>
      <p:sp>
        <p:nvSpPr>
          <p:cNvPr id="3" name="Freeform 3"/>
          <p:cNvSpPr/>
          <p:nvPr/>
        </p:nvSpPr>
        <p:spPr>
          <a:xfrm>
            <a:off x="-2119655" y="-1830572"/>
            <a:ext cx="22658537" cy="13732850"/>
          </a:xfrm>
          <a:custGeom>
            <a:avLst/>
            <a:gdLst/>
            <a:ahLst/>
            <a:cxnLst/>
            <a:rect l="l" t="t" r="r" b="b"/>
            <a:pathLst>
              <a:path w="22658537" h="13732850">
                <a:moveTo>
                  <a:pt x="0" y="0"/>
                </a:moveTo>
                <a:lnTo>
                  <a:pt x="22658536" y="0"/>
                </a:lnTo>
                <a:lnTo>
                  <a:pt x="22658536" y="13732850"/>
                </a:lnTo>
                <a:lnTo>
                  <a:pt x="0" y="13732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190031" y="3102883"/>
            <a:ext cx="5571039" cy="4278392"/>
          </a:xfrm>
          <a:prstGeom prst="rect">
            <a:avLst/>
          </a:prstGeom>
        </p:spPr>
        <p:txBody>
          <a:bodyPr lIns="0" tIns="0" rIns="0" bIns="0" rtlCol="0" anchor="t">
            <a:spAutoFit/>
          </a:bodyPr>
          <a:lstStyle/>
          <a:p>
            <a:pPr algn="ctr">
              <a:lnSpc>
                <a:spcPts val="6211"/>
              </a:lnSpc>
            </a:pPr>
            <a:r>
              <a:rPr lang="en-US" sz="4945" b="1">
                <a:solidFill>
                  <a:srgbClr val="FFFFFF"/>
                </a:solidFill>
                <a:latin typeface="Cakerolli Bold"/>
                <a:ea typeface="Cakerolli Bold"/>
                <a:cs typeface="Cakerolli Bold"/>
                <a:sym typeface="Cakerolli Bold"/>
              </a:rPr>
              <a:t>PRESENTATION BY: VAIDEHI PADMAWAR TY BTECH CSE PANEL D PD-18 1032222362</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EAC2"/>
        </a:solidFill>
        <a:effectLst/>
      </p:bgPr>
    </p:bg>
    <p:spTree>
      <p:nvGrpSpPr>
        <p:cNvPr id="1" name=""/>
        <p:cNvGrpSpPr/>
        <p:nvPr/>
      </p:nvGrpSpPr>
      <p:grpSpPr>
        <a:xfrm>
          <a:off x="0" y="0"/>
          <a:ext cx="0" cy="0"/>
          <a:chOff x="0" y="0"/>
          <a:chExt cx="0" cy="0"/>
        </a:xfrm>
      </p:grpSpPr>
      <p:sp>
        <p:nvSpPr>
          <p:cNvPr id="2" name="Freeform 2"/>
          <p:cNvSpPr/>
          <p:nvPr/>
        </p:nvSpPr>
        <p:spPr>
          <a:xfrm>
            <a:off x="0" y="-834390"/>
            <a:ext cx="18288000" cy="11953875"/>
          </a:xfrm>
          <a:custGeom>
            <a:avLst/>
            <a:gdLst/>
            <a:ahLst/>
            <a:cxnLst/>
            <a:rect l="l" t="t" r="r" b="b"/>
            <a:pathLst>
              <a:path w="18288000" h="11953875">
                <a:moveTo>
                  <a:pt x="0" y="0"/>
                </a:moveTo>
                <a:lnTo>
                  <a:pt x="18288000" y="0"/>
                </a:lnTo>
                <a:lnTo>
                  <a:pt x="18288000" y="11953875"/>
                </a:lnTo>
                <a:lnTo>
                  <a:pt x="0" y="11953875"/>
                </a:lnTo>
                <a:lnTo>
                  <a:pt x="0" y="0"/>
                </a:lnTo>
                <a:close/>
              </a:path>
            </a:pathLst>
          </a:custGeom>
          <a:blipFill>
            <a:blip r:embed="rId2">
              <a:alphaModFix amt="55000"/>
            </a:blip>
            <a:stretch>
              <a:fillRect/>
            </a:stretch>
          </a:blipFill>
        </p:spPr>
      </p:sp>
      <p:sp>
        <p:nvSpPr>
          <p:cNvPr id="3" name="Freeform 3"/>
          <p:cNvSpPr/>
          <p:nvPr/>
        </p:nvSpPr>
        <p:spPr>
          <a:xfrm>
            <a:off x="16572633" y="6598977"/>
            <a:ext cx="1778870" cy="2747639"/>
          </a:xfrm>
          <a:custGeom>
            <a:avLst/>
            <a:gdLst/>
            <a:ahLst/>
            <a:cxnLst/>
            <a:rect l="l" t="t" r="r" b="b"/>
            <a:pathLst>
              <a:path w="1778870" h="2747639">
                <a:moveTo>
                  <a:pt x="0" y="0"/>
                </a:moveTo>
                <a:lnTo>
                  <a:pt x="1778870" y="0"/>
                </a:lnTo>
                <a:lnTo>
                  <a:pt x="1778870" y="2747639"/>
                </a:lnTo>
                <a:lnTo>
                  <a:pt x="0" y="27476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941116" y="727720"/>
            <a:ext cx="4758557" cy="5614368"/>
          </a:xfrm>
          <a:custGeom>
            <a:avLst/>
            <a:gdLst/>
            <a:ahLst/>
            <a:cxnLst/>
            <a:rect l="l" t="t" r="r" b="b"/>
            <a:pathLst>
              <a:path w="4758557" h="5614368">
                <a:moveTo>
                  <a:pt x="0" y="0"/>
                </a:moveTo>
                <a:lnTo>
                  <a:pt x="4758557" y="0"/>
                </a:lnTo>
                <a:lnTo>
                  <a:pt x="4758557" y="5614368"/>
                </a:lnTo>
                <a:lnTo>
                  <a:pt x="0" y="5614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a:grpSpLocks noChangeAspect="1"/>
          </p:cNvGrpSpPr>
          <p:nvPr/>
        </p:nvGrpSpPr>
        <p:grpSpPr>
          <a:xfrm rot="855540">
            <a:off x="793423" y="2493531"/>
            <a:ext cx="5263467" cy="4913928"/>
            <a:chOff x="0" y="0"/>
            <a:chExt cx="7017956" cy="6551905"/>
          </a:xfrm>
        </p:grpSpPr>
        <p:sp>
          <p:nvSpPr>
            <p:cNvPr id="6" name="Freeform 6"/>
            <p:cNvSpPr/>
            <p:nvPr/>
          </p:nvSpPr>
          <p:spPr>
            <a:xfrm>
              <a:off x="0" y="0"/>
              <a:ext cx="7017893" cy="6551930"/>
            </a:xfrm>
            <a:custGeom>
              <a:avLst/>
              <a:gdLst/>
              <a:ahLst/>
              <a:cxnLst/>
              <a:rect l="l" t="t" r="r" b="b"/>
              <a:pathLst>
                <a:path w="7017893" h="6551930">
                  <a:moveTo>
                    <a:pt x="74168" y="0"/>
                  </a:moveTo>
                  <a:lnTo>
                    <a:pt x="0" y="6472301"/>
                  </a:lnTo>
                  <a:lnTo>
                    <a:pt x="6943725" y="6551930"/>
                  </a:lnTo>
                  <a:lnTo>
                    <a:pt x="7017893" y="79629"/>
                  </a:lnTo>
                  <a:lnTo>
                    <a:pt x="1687068" y="18542"/>
                  </a:lnTo>
                  <a:lnTo>
                    <a:pt x="74168" y="0"/>
                  </a:lnTo>
                  <a:close/>
                </a:path>
              </a:pathLst>
            </a:custGeom>
            <a:blipFill>
              <a:blip r:embed="rId7"/>
              <a:stretch>
                <a:fillRect l="-19755" t="-242" r="-19804" b="-242"/>
              </a:stretch>
            </a:blipFill>
          </p:spPr>
        </p:sp>
      </p:grpSp>
      <p:grpSp>
        <p:nvGrpSpPr>
          <p:cNvPr id="7" name="Group 7"/>
          <p:cNvGrpSpPr>
            <a:grpSpLocks noChangeAspect="1"/>
          </p:cNvGrpSpPr>
          <p:nvPr/>
        </p:nvGrpSpPr>
        <p:grpSpPr>
          <a:xfrm rot="899760">
            <a:off x="39453" y="2136153"/>
            <a:ext cx="6243209" cy="6547723"/>
            <a:chOff x="0" y="0"/>
            <a:chExt cx="8324279" cy="8730298"/>
          </a:xfrm>
        </p:grpSpPr>
        <p:sp>
          <p:nvSpPr>
            <p:cNvPr id="8" name="Freeform 8"/>
            <p:cNvSpPr/>
            <p:nvPr/>
          </p:nvSpPr>
          <p:spPr>
            <a:xfrm>
              <a:off x="0" y="0"/>
              <a:ext cx="8324342" cy="8730234"/>
            </a:xfrm>
            <a:custGeom>
              <a:avLst/>
              <a:gdLst/>
              <a:ahLst/>
              <a:cxnLst/>
              <a:rect l="l" t="t" r="r" b="b"/>
              <a:pathLst>
                <a:path w="8324342" h="8730234">
                  <a:moveTo>
                    <a:pt x="0" y="11557"/>
                  </a:moveTo>
                  <a:lnTo>
                    <a:pt x="7112" y="5142865"/>
                  </a:lnTo>
                  <a:lnTo>
                    <a:pt x="968121" y="8730234"/>
                  </a:lnTo>
                  <a:lnTo>
                    <a:pt x="8324342" y="8720074"/>
                  </a:lnTo>
                  <a:lnTo>
                    <a:pt x="8312150" y="0"/>
                  </a:lnTo>
                  <a:lnTo>
                    <a:pt x="0" y="11557"/>
                  </a:lnTo>
                  <a:close/>
                </a:path>
              </a:pathLst>
            </a:custGeom>
            <a:blipFill>
              <a:blip r:embed="rId8"/>
              <a:stretch>
                <a:fillRect l="-411" r="-419" b="-16"/>
              </a:stretch>
            </a:blipFill>
          </p:spPr>
        </p:sp>
      </p:grpSp>
      <p:sp>
        <p:nvSpPr>
          <p:cNvPr id="9" name="Freeform 9"/>
          <p:cNvSpPr/>
          <p:nvPr/>
        </p:nvSpPr>
        <p:spPr>
          <a:xfrm>
            <a:off x="-63503" y="-63503"/>
            <a:ext cx="7142769" cy="10413997"/>
          </a:xfrm>
          <a:custGeom>
            <a:avLst/>
            <a:gdLst/>
            <a:ahLst/>
            <a:cxnLst/>
            <a:rect l="l" t="t" r="r" b="b"/>
            <a:pathLst>
              <a:path w="7142769" h="10413997">
                <a:moveTo>
                  <a:pt x="0" y="0"/>
                </a:moveTo>
                <a:lnTo>
                  <a:pt x="7142769" y="0"/>
                </a:lnTo>
                <a:lnTo>
                  <a:pt x="7142769" y="10413997"/>
                </a:lnTo>
                <a:lnTo>
                  <a:pt x="0" y="104139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0" name="Group 10"/>
          <p:cNvGrpSpPr>
            <a:grpSpLocks noChangeAspect="1"/>
          </p:cNvGrpSpPr>
          <p:nvPr/>
        </p:nvGrpSpPr>
        <p:grpSpPr>
          <a:xfrm>
            <a:off x="13409533" y="521056"/>
            <a:ext cx="1166432" cy="1045835"/>
            <a:chOff x="0" y="0"/>
            <a:chExt cx="1166432" cy="1045832"/>
          </a:xfrm>
        </p:grpSpPr>
        <p:sp>
          <p:nvSpPr>
            <p:cNvPr id="11" name="Freeform 11"/>
            <p:cNvSpPr/>
            <p:nvPr/>
          </p:nvSpPr>
          <p:spPr>
            <a:xfrm>
              <a:off x="170307" y="162179"/>
              <a:ext cx="880110" cy="696468"/>
            </a:xfrm>
            <a:custGeom>
              <a:avLst/>
              <a:gdLst/>
              <a:ahLst/>
              <a:cxnLst/>
              <a:rect l="l" t="t" r="r" b="b"/>
              <a:pathLst>
                <a:path w="880110" h="696468">
                  <a:moveTo>
                    <a:pt x="126619" y="0"/>
                  </a:moveTo>
                  <a:cubicBezTo>
                    <a:pt x="125476" y="0"/>
                    <a:pt x="124460" y="635"/>
                    <a:pt x="123952" y="1778"/>
                  </a:cubicBezTo>
                  <a:cubicBezTo>
                    <a:pt x="116205" y="19050"/>
                    <a:pt x="99695" y="49911"/>
                    <a:pt x="73533" y="72898"/>
                  </a:cubicBezTo>
                  <a:cubicBezTo>
                    <a:pt x="56642" y="88011"/>
                    <a:pt x="21717" y="93218"/>
                    <a:pt x="3048" y="95123"/>
                  </a:cubicBezTo>
                  <a:cubicBezTo>
                    <a:pt x="2032" y="95377"/>
                    <a:pt x="1016" y="95885"/>
                    <a:pt x="635" y="96901"/>
                  </a:cubicBezTo>
                  <a:cubicBezTo>
                    <a:pt x="0" y="98425"/>
                    <a:pt x="635" y="100076"/>
                    <a:pt x="2032" y="100838"/>
                  </a:cubicBezTo>
                  <a:cubicBezTo>
                    <a:pt x="16129" y="107188"/>
                    <a:pt x="40513" y="119888"/>
                    <a:pt x="60579" y="139954"/>
                  </a:cubicBezTo>
                  <a:cubicBezTo>
                    <a:pt x="83312" y="162306"/>
                    <a:pt x="89154" y="205613"/>
                    <a:pt x="90805" y="226314"/>
                  </a:cubicBezTo>
                  <a:cubicBezTo>
                    <a:pt x="90805" y="227330"/>
                    <a:pt x="91440" y="228219"/>
                    <a:pt x="92329" y="228600"/>
                  </a:cubicBezTo>
                  <a:cubicBezTo>
                    <a:pt x="92837" y="228854"/>
                    <a:pt x="93218" y="228854"/>
                    <a:pt x="93726" y="228854"/>
                  </a:cubicBezTo>
                  <a:cubicBezTo>
                    <a:pt x="94742" y="228854"/>
                    <a:pt x="95758" y="228346"/>
                    <a:pt x="96266" y="227330"/>
                  </a:cubicBezTo>
                  <a:cubicBezTo>
                    <a:pt x="105283" y="209169"/>
                    <a:pt x="124841" y="171704"/>
                    <a:pt x="141351" y="158623"/>
                  </a:cubicBezTo>
                  <a:cubicBezTo>
                    <a:pt x="162306" y="141986"/>
                    <a:pt x="198120" y="136779"/>
                    <a:pt x="218440" y="135128"/>
                  </a:cubicBezTo>
                  <a:cubicBezTo>
                    <a:pt x="218440" y="135128"/>
                    <a:pt x="218440" y="135128"/>
                    <a:pt x="218567" y="135128"/>
                  </a:cubicBezTo>
                  <a:cubicBezTo>
                    <a:pt x="219710" y="135128"/>
                    <a:pt x="220599" y="134493"/>
                    <a:pt x="220980" y="133350"/>
                  </a:cubicBezTo>
                  <a:cubicBezTo>
                    <a:pt x="221488" y="131826"/>
                    <a:pt x="220726" y="130302"/>
                    <a:pt x="219329" y="129540"/>
                  </a:cubicBezTo>
                  <a:cubicBezTo>
                    <a:pt x="196596" y="120015"/>
                    <a:pt x="176149" y="105410"/>
                    <a:pt x="160020" y="86868"/>
                  </a:cubicBezTo>
                  <a:cubicBezTo>
                    <a:pt x="136525" y="60071"/>
                    <a:pt x="130937" y="22860"/>
                    <a:pt x="129540" y="2794"/>
                  </a:cubicBezTo>
                  <a:cubicBezTo>
                    <a:pt x="129413" y="1524"/>
                    <a:pt x="128778" y="635"/>
                    <a:pt x="127762" y="254"/>
                  </a:cubicBezTo>
                  <a:cubicBezTo>
                    <a:pt x="127381" y="127"/>
                    <a:pt x="127000" y="0"/>
                    <a:pt x="126492" y="0"/>
                  </a:cubicBezTo>
                  <a:close/>
                  <a:moveTo>
                    <a:pt x="646557" y="20828"/>
                  </a:moveTo>
                  <a:cubicBezTo>
                    <a:pt x="643890" y="20828"/>
                    <a:pt x="641350" y="22352"/>
                    <a:pt x="640080" y="25146"/>
                  </a:cubicBezTo>
                  <a:cubicBezTo>
                    <a:pt x="620903" y="67437"/>
                    <a:pt x="580644" y="143764"/>
                    <a:pt x="516255" y="201041"/>
                  </a:cubicBezTo>
                  <a:cubicBezTo>
                    <a:pt x="474726" y="237998"/>
                    <a:pt x="388366" y="251206"/>
                    <a:pt x="342519" y="255524"/>
                  </a:cubicBezTo>
                  <a:cubicBezTo>
                    <a:pt x="340106" y="255651"/>
                    <a:pt x="337947" y="257302"/>
                    <a:pt x="336931" y="259461"/>
                  </a:cubicBezTo>
                  <a:cubicBezTo>
                    <a:pt x="335153" y="263144"/>
                    <a:pt x="336550" y="267462"/>
                    <a:pt x="340233" y="269240"/>
                  </a:cubicBezTo>
                  <a:cubicBezTo>
                    <a:pt x="374523" y="284861"/>
                    <a:pt x="434340" y="316230"/>
                    <a:pt x="484124" y="365506"/>
                  </a:cubicBezTo>
                  <a:cubicBezTo>
                    <a:pt x="539750" y="420497"/>
                    <a:pt x="554482" y="527304"/>
                    <a:pt x="558292" y="578358"/>
                  </a:cubicBezTo>
                  <a:cubicBezTo>
                    <a:pt x="558419" y="580771"/>
                    <a:pt x="559943" y="583184"/>
                    <a:pt x="562229" y="584200"/>
                  </a:cubicBezTo>
                  <a:cubicBezTo>
                    <a:pt x="563245" y="584708"/>
                    <a:pt x="564388" y="584962"/>
                    <a:pt x="565404" y="584962"/>
                  </a:cubicBezTo>
                  <a:cubicBezTo>
                    <a:pt x="568071" y="584962"/>
                    <a:pt x="570611" y="583438"/>
                    <a:pt x="571881" y="581025"/>
                  </a:cubicBezTo>
                  <a:cubicBezTo>
                    <a:pt x="593979" y="535940"/>
                    <a:pt x="642366" y="444246"/>
                    <a:pt x="683006" y="411734"/>
                  </a:cubicBezTo>
                  <a:cubicBezTo>
                    <a:pt x="734441" y="370713"/>
                    <a:pt x="822452" y="357759"/>
                    <a:pt x="872490" y="353822"/>
                  </a:cubicBezTo>
                  <a:cubicBezTo>
                    <a:pt x="875157" y="353568"/>
                    <a:pt x="877443" y="351917"/>
                    <a:pt x="878586" y="349377"/>
                  </a:cubicBezTo>
                  <a:cubicBezTo>
                    <a:pt x="880110" y="345694"/>
                    <a:pt x="878332" y="341503"/>
                    <a:pt x="874522" y="339979"/>
                  </a:cubicBezTo>
                  <a:cubicBezTo>
                    <a:pt x="818515" y="316738"/>
                    <a:pt x="768477" y="280797"/>
                    <a:pt x="728472" y="235077"/>
                  </a:cubicBezTo>
                  <a:cubicBezTo>
                    <a:pt x="671068" y="169164"/>
                    <a:pt x="657098" y="77089"/>
                    <a:pt x="653796" y="28067"/>
                  </a:cubicBezTo>
                  <a:cubicBezTo>
                    <a:pt x="653669" y="25400"/>
                    <a:pt x="652018" y="22860"/>
                    <a:pt x="649605" y="21844"/>
                  </a:cubicBezTo>
                  <a:cubicBezTo>
                    <a:pt x="648589" y="21336"/>
                    <a:pt x="647573" y="21209"/>
                    <a:pt x="646557" y="21209"/>
                  </a:cubicBezTo>
                  <a:close/>
                  <a:moveTo>
                    <a:pt x="206629" y="352044"/>
                  </a:moveTo>
                  <a:cubicBezTo>
                    <a:pt x="204978" y="352044"/>
                    <a:pt x="203454" y="352933"/>
                    <a:pt x="202692" y="354584"/>
                  </a:cubicBezTo>
                  <a:cubicBezTo>
                    <a:pt x="191008" y="380492"/>
                    <a:pt x="166370" y="427228"/>
                    <a:pt x="126873" y="461645"/>
                  </a:cubicBezTo>
                  <a:cubicBezTo>
                    <a:pt x="101473" y="484378"/>
                    <a:pt x="48895" y="492252"/>
                    <a:pt x="20701" y="495046"/>
                  </a:cubicBezTo>
                  <a:cubicBezTo>
                    <a:pt x="19304" y="495173"/>
                    <a:pt x="17907" y="496062"/>
                    <a:pt x="17145" y="497586"/>
                  </a:cubicBezTo>
                  <a:cubicBezTo>
                    <a:pt x="16129" y="499745"/>
                    <a:pt x="17018" y="502412"/>
                    <a:pt x="19177" y="503428"/>
                  </a:cubicBezTo>
                  <a:cubicBezTo>
                    <a:pt x="40132" y="512953"/>
                    <a:pt x="76708" y="532257"/>
                    <a:pt x="107188" y="562356"/>
                  </a:cubicBezTo>
                  <a:cubicBezTo>
                    <a:pt x="141224" y="596011"/>
                    <a:pt x="150114" y="661289"/>
                    <a:pt x="152400" y="692404"/>
                  </a:cubicBezTo>
                  <a:cubicBezTo>
                    <a:pt x="152654" y="694055"/>
                    <a:pt x="153416" y="695452"/>
                    <a:pt x="154940" y="696087"/>
                  </a:cubicBezTo>
                  <a:cubicBezTo>
                    <a:pt x="155448" y="696341"/>
                    <a:pt x="156083" y="696468"/>
                    <a:pt x="156718" y="696468"/>
                  </a:cubicBezTo>
                  <a:cubicBezTo>
                    <a:pt x="158369" y="696468"/>
                    <a:pt x="160020" y="695579"/>
                    <a:pt x="160782" y="693928"/>
                  </a:cubicBezTo>
                  <a:cubicBezTo>
                    <a:pt x="174498" y="666369"/>
                    <a:pt x="203962" y="610108"/>
                    <a:pt x="228854" y="590296"/>
                  </a:cubicBezTo>
                  <a:cubicBezTo>
                    <a:pt x="260223" y="565150"/>
                    <a:pt x="314198" y="557530"/>
                    <a:pt x="344678" y="554990"/>
                  </a:cubicBezTo>
                  <a:cubicBezTo>
                    <a:pt x="346329" y="554863"/>
                    <a:pt x="347726" y="553720"/>
                    <a:pt x="348488" y="552323"/>
                  </a:cubicBezTo>
                  <a:cubicBezTo>
                    <a:pt x="349504" y="550164"/>
                    <a:pt x="348361" y="547497"/>
                    <a:pt x="346202" y="546608"/>
                  </a:cubicBezTo>
                  <a:cubicBezTo>
                    <a:pt x="311785" y="532384"/>
                    <a:pt x="281178" y="510540"/>
                    <a:pt x="256794" y="482600"/>
                  </a:cubicBezTo>
                  <a:cubicBezTo>
                    <a:pt x="221615" y="442468"/>
                    <a:pt x="213106" y="386080"/>
                    <a:pt x="211074" y="355981"/>
                  </a:cubicBezTo>
                  <a:cubicBezTo>
                    <a:pt x="210947" y="354330"/>
                    <a:pt x="210058" y="352933"/>
                    <a:pt x="208534" y="352298"/>
                  </a:cubicBezTo>
                  <a:cubicBezTo>
                    <a:pt x="207899" y="352044"/>
                    <a:pt x="207264" y="351917"/>
                    <a:pt x="206629" y="351917"/>
                  </a:cubicBezTo>
                  <a:close/>
                </a:path>
              </a:pathLst>
            </a:custGeom>
            <a:solidFill>
              <a:srgbClr val="935F55"/>
            </a:solidFill>
          </p:spPr>
        </p:sp>
        <p:sp>
          <p:nvSpPr>
            <p:cNvPr id="12" name="Freeform 12"/>
            <p:cNvSpPr/>
            <p:nvPr/>
          </p:nvSpPr>
          <p:spPr>
            <a:xfrm>
              <a:off x="63500" y="63500"/>
              <a:ext cx="1039368" cy="918845"/>
            </a:xfrm>
            <a:custGeom>
              <a:avLst/>
              <a:gdLst/>
              <a:ahLst/>
              <a:cxnLst/>
              <a:rect l="l" t="t" r="r" b="b"/>
              <a:pathLst>
                <a:path w="1039368" h="918845">
                  <a:moveTo>
                    <a:pt x="0" y="918845"/>
                  </a:moveTo>
                  <a:lnTo>
                    <a:pt x="1039368" y="918845"/>
                  </a:lnTo>
                  <a:lnTo>
                    <a:pt x="1039368" y="0"/>
                  </a:lnTo>
                  <a:lnTo>
                    <a:pt x="0" y="0"/>
                  </a:lnTo>
                  <a:close/>
                </a:path>
              </a:pathLst>
            </a:custGeom>
            <a:solidFill>
              <a:srgbClr val="000000">
                <a:alpha val="0"/>
              </a:srgbClr>
            </a:solidFill>
          </p:spPr>
        </p:sp>
      </p:grpSp>
      <p:grpSp>
        <p:nvGrpSpPr>
          <p:cNvPr id="13" name="Group 13"/>
          <p:cNvGrpSpPr>
            <a:grpSpLocks noChangeAspect="1"/>
          </p:cNvGrpSpPr>
          <p:nvPr/>
        </p:nvGrpSpPr>
        <p:grpSpPr>
          <a:xfrm>
            <a:off x="14660823" y="-63503"/>
            <a:ext cx="3690671" cy="9413872"/>
            <a:chOff x="0" y="0"/>
            <a:chExt cx="3690671" cy="9413875"/>
          </a:xfrm>
        </p:grpSpPr>
        <p:sp>
          <p:nvSpPr>
            <p:cNvPr id="14" name="Freeform 14"/>
            <p:cNvSpPr/>
            <p:nvPr/>
          </p:nvSpPr>
          <p:spPr>
            <a:xfrm>
              <a:off x="63500" y="63500"/>
              <a:ext cx="3563620" cy="6659626"/>
            </a:xfrm>
            <a:custGeom>
              <a:avLst/>
              <a:gdLst/>
              <a:ahLst/>
              <a:cxnLst/>
              <a:rect l="l" t="t" r="r" b="b"/>
              <a:pathLst>
                <a:path w="3563620" h="6659626">
                  <a:moveTo>
                    <a:pt x="0" y="0"/>
                  </a:moveTo>
                  <a:lnTo>
                    <a:pt x="0" y="6659626"/>
                  </a:lnTo>
                  <a:lnTo>
                    <a:pt x="3563620" y="6659626"/>
                  </a:lnTo>
                  <a:lnTo>
                    <a:pt x="3563620" y="0"/>
                  </a:lnTo>
                  <a:close/>
                </a:path>
              </a:pathLst>
            </a:custGeom>
            <a:solidFill>
              <a:srgbClr val="000000">
                <a:alpha val="0"/>
              </a:srgbClr>
            </a:solidFill>
          </p:spPr>
        </p:sp>
        <p:sp>
          <p:nvSpPr>
            <p:cNvPr id="15" name="Freeform 15"/>
            <p:cNvSpPr/>
            <p:nvPr/>
          </p:nvSpPr>
          <p:spPr>
            <a:xfrm>
              <a:off x="1971548" y="6723126"/>
              <a:ext cx="1655572" cy="2627249"/>
            </a:xfrm>
            <a:custGeom>
              <a:avLst/>
              <a:gdLst/>
              <a:ahLst/>
              <a:cxnLst/>
              <a:rect l="l" t="t" r="r" b="b"/>
              <a:pathLst>
                <a:path w="1655572" h="2627249">
                  <a:moveTo>
                    <a:pt x="0" y="0"/>
                  </a:moveTo>
                  <a:lnTo>
                    <a:pt x="0" y="2627249"/>
                  </a:lnTo>
                  <a:lnTo>
                    <a:pt x="1655572" y="2627249"/>
                  </a:lnTo>
                  <a:lnTo>
                    <a:pt x="1655572" y="0"/>
                  </a:lnTo>
                  <a:close/>
                </a:path>
              </a:pathLst>
            </a:custGeom>
            <a:solidFill>
              <a:srgbClr val="000000">
                <a:alpha val="0"/>
              </a:srgbClr>
            </a:solidFill>
          </p:spPr>
        </p:sp>
      </p:grpSp>
      <p:sp>
        <p:nvSpPr>
          <p:cNvPr id="16" name="TextBox 16"/>
          <p:cNvSpPr txBox="1"/>
          <p:nvPr/>
        </p:nvSpPr>
        <p:spPr>
          <a:xfrm>
            <a:off x="7181155" y="1509970"/>
            <a:ext cx="8838962" cy="7783599"/>
          </a:xfrm>
          <a:prstGeom prst="rect">
            <a:avLst/>
          </a:prstGeom>
        </p:spPr>
        <p:txBody>
          <a:bodyPr lIns="0" tIns="0" rIns="0" bIns="0" rtlCol="0" anchor="t">
            <a:spAutoFit/>
          </a:bodyPr>
          <a:lstStyle/>
          <a:p>
            <a:pPr algn="l">
              <a:lnSpc>
                <a:spcPts val="4632"/>
              </a:lnSpc>
            </a:pPr>
            <a:r>
              <a:rPr lang="en-US" sz="3309">
                <a:solidFill>
                  <a:srgbClr val="935F55"/>
                </a:solidFill>
                <a:latin typeface="Cakerolli"/>
                <a:ea typeface="Cakerolli"/>
                <a:cs typeface="Cakerolli"/>
                <a:sym typeface="Cakerolli"/>
              </a:rPr>
              <a:t>CuliClassify - Recipe ingredient extraction is an essential task in food technology and culinary applications. With the rise of online recipes, many lack structured ingredient lists, making it difficult for users to identify necessary components. Machine Learning (ML) and Natural Language Processing (NLP) help automate this process by using techniques like tokenization, part-of- speech (POS) tagging, and named entity recognition (NER). This study explores these techniques to enhance accuracy and scalability in extracting structured ingredient information from unstructured data sources.</a:t>
            </a:r>
          </a:p>
        </p:txBody>
      </p:sp>
      <p:sp>
        <p:nvSpPr>
          <p:cNvPr id="17" name="TextBox 17"/>
          <p:cNvSpPr txBox="1"/>
          <p:nvPr/>
        </p:nvSpPr>
        <p:spPr>
          <a:xfrm>
            <a:off x="8055150" y="281959"/>
            <a:ext cx="5386235" cy="1237774"/>
          </a:xfrm>
          <a:prstGeom prst="rect">
            <a:avLst/>
          </a:prstGeom>
        </p:spPr>
        <p:txBody>
          <a:bodyPr lIns="0" tIns="0" rIns="0" bIns="0" rtlCol="0" anchor="t">
            <a:spAutoFit/>
          </a:bodyPr>
          <a:lstStyle/>
          <a:p>
            <a:pPr algn="l">
              <a:lnSpc>
                <a:spcPts val="9752"/>
              </a:lnSpc>
            </a:pPr>
            <a:r>
              <a:rPr lang="en-US" sz="6965" b="1">
                <a:solidFill>
                  <a:srgbClr val="935F55"/>
                </a:solidFill>
                <a:latin typeface="Comic Sans Bold"/>
                <a:ea typeface="Comic Sans Bold"/>
                <a:cs typeface="Comic Sans Bold"/>
                <a:sym typeface="Comic Sans Bold"/>
              </a:rPr>
              <a:t>Introduction</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EAC2"/>
        </a:solidFill>
        <a:effectLst/>
      </p:bgPr>
    </p:bg>
    <p:spTree>
      <p:nvGrpSpPr>
        <p:cNvPr id="1" name=""/>
        <p:cNvGrpSpPr/>
        <p:nvPr/>
      </p:nvGrpSpPr>
      <p:grpSpPr>
        <a:xfrm>
          <a:off x="0" y="0"/>
          <a:ext cx="0" cy="0"/>
          <a:chOff x="0" y="0"/>
          <a:chExt cx="0" cy="0"/>
        </a:xfrm>
      </p:grpSpPr>
      <p:sp>
        <p:nvSpPr>
          <p:cNvPr id="2" name="Freeform 2"/>
          <p:cNvSpPr/>
          <p:nvPr/>
        </p:nvSpPr>
        <p:spPr>
          <a:xfrm>
            <a:off x="0" y="-834390"/>
            <a:ext cx="18288000" cy="11953875"/>
          </a:xfrm>
          <a:custGeom>
            <a:avLst/>
            <a:gdLst/>
            <a:ahLst/>
            <a:cxnLst/>
            <a:rect l="l" t="t" r="r" b="b"/>
            <a:pathLst>
              <a:path w="18288000" h="11953875">
                <a:moveTo>
                  <a:pt x="0" y="0"/>
                </a:moveTo>
                <a:lnTo>
                  <a:pt x="18288000" y="0"/>
                </a:lnTo>
                <a:lnTo>
                  <a:pt x="18288000" y="11953875"/>
                </a:lnTo>
                <a:lnTo>
                  <a:pt x="0" y="11953875"/>
                </a:lnTo>
                <a:lnTo>
                  <a:pt x="0" y="0"/>
                </a:lnTo>
                <a:close/>
              </a:path>
            </a:pathLst>
          </a:custGeom>
          <a:blipFill>
            <a:blip r:embed="rId2">
              <a:alphaModFix amt="55000"/>
            </a:blip>
            <a:stretch>
              <a:fillRect/>
            </a:stretch>
          </a:blipFill>
        </p:spPr>
      </p:sp>
      <p:sp>
        <p:nvSpPr>
          <p:cNvPr id="3" name="Freeform 3"/>
          <p:cNvSpPr/>
          <p:nvPr/>
        </p:nvSpPr>
        <p:spPr>
          <a:xfrm>
            <a:off x="16572633" y="6598977"/>
            <a:ext cx="1778870" cy="2747639"/>
          </a:xfrm>
          <a:custGeom>
            <a:avLst/>
            <a:gdLst/>
            <a:ahLst/>
            <a:cxnLst/>
            <a:rect l="l" t="t" r="r" b="b"/>
            <a:pathLst>
              <a:path w="1778870" h="2747639">
                <a:moveTo>
                  <a:pt x="0" y="0"/>
                </a:moveTo>
                <a:lnTo>
                  <a:pt x="1778870" y="0"/>
                </a:lnTo>
                <a:lnTo>
                  <a:pt x="1778870" y="2747639"/>
                </a:lnTo>
                <a:lnTo>
                  <a:pt x="0" y="27476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941116" y="727720"/>
            <a:ext cx="4758557" cy="5614368"/>
          </a:xfrm>
          <a:custGeom>
            <a:avLst/>
            <a:gdLst/>
            <a:ahLst/>
            <a:cxnLst/>
            <a:rect l="l" t="t" r="r" b="b"/>
            <a:pathLst>
              <a:path w="4758557" h="5614368">
                <a:moveTo>
                  <a:pt x="0" y="0"/>
                </a:moveTo>
                <a:lnTo>
                  <a:pt x="4758557" y="0"/>
                </a:lnTo>
                <a:lnTo>
                  <a:pt x="4758557" y="5614368"/>
                </a:lnTo>
                <a:lnTo>
                  <a:pt x="0" y="5614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a:grpSpLocks noChangeAspect="1"/>
          </p:cNvGrpSpPr>
          <p:nvPr/>
        </p:nvGrpSpPr>
        <p:grpSpPr>
          <a:xfrm rot="709920">
            <a:off x="694287" y="2386641"/>
            <a:ext cx="5461778" cy="5127708"/>
            <a:chOff x="0" y="0"/>
            <a:chExt cx="7282370" cy="6836943"/>
          </a:xfrm>
        </p:grpSpPr>
        <p:sp>
          <p:nvSpPr>
            <p:cNvPr id="6" name="Freeform 6"/>
            <p:cNvSpPr/>
            <p:nvPr/>
          </p:nvSpPr>
          <p:spPr>
            <a:xfrm>
              <a:off x="0" y="0"/>
              <a:ext cx="7282434" cy="6837045"/>
            </a:xfrm>
            <a:custGeom>
              <a:avLst/>
              <a:gdLst/>
              <a:ahLst/>
              <a:cxnLst/>
              <a:rect l="l" t="t" r="r" b="b"/>
              <a:pathLst>
                <a:path w="7282434" h="6837045">
                  <a:moveTo>
                    <a:pt x="348234" y="0"/>
                  </a:moveTo>
                  <a:lnTo>
                    <a:pt x="0" y="6463411"/>
                  </a:lnTo>
                  <a:lnTo>
                    <a:pt x="6934200" y="6837045"/>
                  </a:lnTo>
                  <a:lnTo>
                    <a:pt x="7282434" y="373634"/>
                  </a:lnTo>
                  <a:lnTo>
                    <a:pt x="442849" y="5080"/>
                  </a:lnTo>
                  <a:lnTo>
                    <a:pt x="348234" y="0"/>
                  </a:lnTo>
                  <a:close/>
                </a:path>
              </a:pathLst>
            </a:custGeom>
            <a:blipFill>
              <a:blip r:embed="rId7"/>
              <a:stretch>
                <a:fillRect l="-66371" t="-3808" r="-66359" b="-3806"/>
              </a:stretch>
            </a:blipFill>
          </p:spPr>
        </p:sp>
      </p:grpSp>
      <p:grpSp>
        <p:nvGrpSpPr>
          <p:cNvPr id="7" name="Group 7"/>
          <p:cNvGrpSpPr>
            <a:grpSpLocks noChangeAspect="1"/>
          </p:cNvGrpSpPr>
          <p:nvPr/>
        </p:nvGrpSpPr>
        <p:grpSpPr>
          <a:xfrm rot="899760">
            <a:off x="39453" y="2136153"/>
            <a:ext cx="6243209" cy="6547723"/>
            <a:chOff x="0" y="0"/>
            <a:chExt cx="8324279" cy="8730298"/>
          </a:xfrm>
        </p:grpSpPr>
        <p:sp>
          <p:nvSpPr>
            <p:cNvPr id="8" name="Freeform 8"/>
            <p:cNvSpPr/>
            <p:nvPr/>
          </p:nvSpPr>
          <p:spPr>
            <a:xfrm>
              <a:off x="0" y="0"/>
              <a:ext cx="8324342" cy="8730234"/>
            </a:xfrm>
            <a:custGeom>
              <a:avLst/>
              <a:gdLst/>
              <a:ahLst/>
              <a:cxnLst/>
              <a:rect l="l" t="t" r="r" b="b"/>
              <a:pathLst>
                <a:path w="8324342" h="8730234">
                  <a:moveTo>
                    <a:pt x="0" y="11557"/>
                  </a:moveTo>
                  <a:lnTo>
                    <a:pt x="7112" y="5142865"/>
                  </a:lnTo>
                  <a:lnTo>
                    <a:pt x="968121" y="8730234"/>
                  </a:lnTo>
                  <a:lnTo>
                    <a:pt x="8324342" y="8720074"/>
                  </a:lnTo>
                  <a:lnTo>
                    <a:pt x="8312150" y="0"/>
                  </a:lnTo>
                  <a:lnTo>
                    <a:pt x="0" y="11557"/>
                  </a:lnTo>
                  <a:close/>
                </a:path>
              </a:pathLst>
            </a:custGeom>
            <a:blipFill>
              <a:blip r:embed="rId8"/>
              <a:stretch>
                <a:fillRect l="-411" r="-419" b="-16"/>
              </a:stretch>
            </a:blipFill>
          </p:spPr>
        </p:sp>
      </p:grpSp>
      <p:sp>
        <p:nvSpPr>
          <p:cNvPr id="9" name="Freeform 9"/>
          <p:cNvSpPr/>
          <p:nvPr/>
        </p:nvSpPr>
        <p:spPr>
          <a:xfrm>
            <a:off x="-63503" y="-63503"/>
            <a:ext cx="7142769" cy="10413997"/>
          </a:xfrm>
          <a:custGeom>
            <a:avLst/>
            <a:gdLst/>
            <a:ahLst/>
            <a:cxnLst/>
            <a:rect l="l" t="t" r="r" b="b"/>
            <a:pathLst>
              <a:path w="7142769" h="10413997">
                <a:moveTo>
                  <a:pt x="0" y="0"/>
                </a:moveTo>
                <a:lnTo>
                  <a:pt x="7142769" y="0"/>
                </a:lnTo>
                <a:lnTo>
                  <a:pt x="7142769" y="10413997"/>
                </a:lnTo>
                <a:lnTo>
                  <a:pt x="0" y="104139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0" name="Group 10"/>
          <p:cNvGrpSpPr>
            <a:grpSpLocks noChangeAspect="1"/>
          </p:cNvGrpSpPr>
          <p:nvPr/>
        </p:nvGrpSpPr>
        <p:grpSpPr>
          <a:xfrm>
            <a:off x="14660823" y="-63503"/>
            <a:ext cx="3690671" cy="9413872"/>
            <a:chOff x="0" y="0"/>
            <a:chExt cx="3690671" cy="9413875"/>
          </a:xfrm>
        </p:grpSpPr>
        <p:sp>
          <p:nvSpPr>
            <p:cNvPr id="11" name="Freeform 11"/>
            <p:cNvSpPr/>
            <p:nvPr/>
          </p:nvSpPr>
          <p:spPr>
            <a:xfrm>
              <a:off x="813181" y="733679"/>
              <a:ext cx="880110" cy="696468"/>
            </a:xfrm>
            <a:custGeom>
              <a:avLst/>
              <a:gdLst/>
              <a:ahLst/>
              <a:cxnLst/>
              <a:rect l="l" t="t" r="r" b="b"/>
              <a:pathLst>
                <a:path w="880110" h="696468">
                  <a:moveTo>
                    <a:pt x="126619" y="0"/>
                  </a:moveTo>
                  <a:cubicBezTo>
                    <a:pt x="125476" y="0"/>
                    <a:pt x="124460" y="635"/>
                    <a:pt x="123952" y="1778"/>
                  </a:cubicBezTo>
                  <a:cubicBezTo>
                    <a:pt x="116205" y="19050"/>
                    <a:pt x="99695" y="49911"/>
                    <a:pt x="73533" y="72898"/>
                  </a:cubicBezTo>
                  <a:cubicBezTo>
                    <a:pt x="56642" y="88011"/>
                    <a:pt x="21717" y="93218"/>
                    <a:pt x="3048" y="95123"/>
                  </a:cubicBezTo>
                  <a:cubicBezTo>
                    <a:pt x="2032" y="95377"/>
                    <a:pt x="1016" y="95885"/>
                    <a:pt x="635" y="96901"/>
                  </a:cubicBezTo>
                  <a:cubicBezTo>
                    <a:pt x="0" y="98425"/>
                    <a:pt x="635" y="100076"/>
                    <a:pt x="2032" y="100838"/>
                  </a:cubicBezTo>
                  <a:cubicBezTo>
                    <a:pt x="16129" y="107188"/>
                    <a:pt x="40513" y="119888"/>
                    <a:pt x="60579" y="139954"/>
                  </a:cubicBezTo>
                  <a:cubicBezTo>
                    <a:pt x="83312" y="162306"/>
                    <a:pt x="89154" y="205613"/>
                    <a:pt x="90805" y="226314"/>
                  </a:cubicBezTo>
                  <a:cubicBezTo>
                    <a:pt x="90805" y="227330"/>
                    <a:pt x="91440" y="228219"/>
                    <a:pt x="92329" y="228600"/>
                  </a:cubicBezTo>
                  <a:cubicBezTo>
                    <a:pt x="92837" y="228854"/>
                    <a:pt x="93218" y="228854"/>
                    <a:pt x="93726" y="228854"/>
                  </a:cubicBezTo>
                  <a:cubicBezTo>
                    <a:pt x="94742" y="228854"/>
                    <a:pt x="95758" y="228346"/>
                    <a:pt x="96266" y="227330"/>
                  </a:cubicBezTo>
                  <a:cubicBezTo>
                    <a:pt x="105283" y="209169"/>
                    <a:pt x="124841" y="171704"/>
                    <a:pt x="141351" y="158623"/>
                  </a:cubicBezTo>
                  <a:cubicBezTo>
                    <a:pt x="162306" y="141986"/>
                    <a:pt x="198120" y="136779"/>
                    <a:pt x="218440" y="135128"/>
                  </a:cubicBezTo>
                  <a:cubicBezTo>
                    <a:pt x="218440" y="135128"/>
                    <a:pt x="218440" y="135128"/>
                    <a:pt x="218567" y="135128"/>
                  </a:cubicBezTo>
                  <a:cubicBezTo>
                    <a:pt x="219710" y="135128"/>
                    <a:pt x="220599" y="134493"/>
                    <a:pt x="220980" y="133350"/>
                  </a:cubicBezTo>
                  <a:cubicBezTo>
                    <a:pt x="221488" y="131826"/>
                    <a:pt x="220726" y="130302"/>
                    <a:pt x="219329" y="129540"/>
                  </a:cubicBezTo>
                  <a:cubicBezTo>
                    <a:pt x="196596" y="120015"/>
                    <a:pt x="176149" y="105410"/>
                    <a:pt x="160020" y="86868"/>
                  </a:cubicBezTo>
                  <a:cubicBezTo>
                    <a:pt x="136525" y="60071"/>
                    <a:pt x="130937" y="22860"/>
                    <a:pt x="129540" y="2794"/>
                  </a:cubicBezTo>
                  <a:cubicBezTo>
                    <a:pt x="129413" y="1524"/>
                    <a:pt x="128778" y="635"/>
                    <a:pt x="127762" y="254"/>
                  </a:cubicBezTo>
                  <a:cubicBezTo>
                    <a:pt x="127381" y="127"/>
                    <a:pt x="127000" y="0"/>
                    <a:pt x="126492" y="0"/>
                  </a:cubicBezTo>
                  <a:close/>
                  <a:moveTo>
                    <a:pt x="646557" y="20828"/>
                  </a:moveTo>
                  <a:cubicBezTo>
                    <a:pt x="643890" y="20828"/>
                    <a:pt x="641350" y="22352"/>
                    <a:pt x="640080" y="25146"/>
                  </a:cubicBezTo>
                  <a:cubicBezTo>
                    <a:pt x="620903" y="67437"/>
                    <a:pt x="580644" y="143764"/>
                    <a:pt x="516255" y="201041"/>
                  </a:cubicBezTo>
                  <a:cubicBezTo>
                    <a:pt x="474726" y="237998"/>
                    <a:pt x="388366" y="251206"/>
                    <a:pt x="342519" y="255524"/>
                  </a:cubicBezTo>
                  <a:cubicBezTo>
                    <a:pt x="340106" y="255651"/>
                    <a:pt x="337947" y="257302"/>
                    <a:pt x="336931" y="259461"/>
                  </a:cubicBezTo>
                  <a:cubicBezTo>
                    <a:pt x="335153" y="263144"/>
                    <a:pt x="336550" y="267462"/>
                    <a:pt x="340233" y="269240"/>
                  </a:cubicBezTo>
                  <a:cubicBezTo>
                    <a:pt x="374523" y="284861"/>
                    <a:pt x="434340" y="316230"/>
                    <a:pt x="484124" y="365506"/>
                  </a:cubicBezTo>
                  <a:cubicBezTo>
                    <a:pt x="539750" y="420497"/>
                    <a:pt x="554482" y="527304"/>
                    <a:pt x="558292" y="578358"/>
                  </a:cubicBezTo>
                  <a:cubicBezTo>
                    <a:pt x="558419" y="580771"/>
                    <a:pt x="559943" y="583184"/>
                    <a:pt x="562229" y="584200"/>
                  </a:cubicBezTo>
                  <a:cubicBezTo>
                    <a:pt x="563245" y="584708"/>
                    <a:pt x="564388" y="584962"/>
                    <a:pt x="565404" y="584962"/>
                  </a:cubicBezTo>
                  <a:cubicBezTo>
                    <a:pt x="568071" y="584962"/>
                    <a:pt x="570611" y="583438"/>
                    <a:pt x="571881" y="581025"/>
                  </a:cubicBezTo>
                  <a:cubicBezTo>
                    <a:pt x="593979" y="535940"/>
                    <a:pt x="642366" y="444246"/>
                    <a:pt x="683006" y="411734"/>
                  </a:cubicBezTo>
                  <a:cubicBezTo>
                    <a:pt x="734441" y="370713"/>
                    <a:pt x="822452" y="357759"/>
                    <a:pt x="872490" y="353822"/>
                  </a:cubicBezTo>
                  <a:cubicBezTo>
                    <a:pt x="875157" y="353568"/>
                    <a:pt x="877443" y="351917"/>
                    <a:pt x="878586" y="349377"/>
                  </a:cubicBezTo>
                  <a:cubicBezTo>
                    <a:pt x="880110" y="345694"/>
                    <a:pt x="878332" y="341503"/>
                    <a:pt x="874522" y="339979"/>
                  </a:cubicBezTo>
                  <a:cubicBezTo>
                    <a:pt x="818515" y="316738"/>
                    <a:pt x="768477" y="280797"/>
                    <a:pt x="728472" y="235077"/>
                  </a:cubicBezTo>
                  <a:cubicBezTo>
                    <a:pt x="671068" y="169164"/>
                    <a:pt x="657098" y="77089"/>
                    <a:pt x="653796" y="28067"/>
                  </a:cubicBezTo>
                  <a:cubicBezTo>
                    <a:pt x="653669" y="25400"/>
                    <a:pt x="652018" y="22860"/>
                    <a:pt x="649605" y="21844"/>
                  </a:cubicBezTo>
                  <a:cubicBezTo>
                    <a:pt x="648589" y="21336"/>
                    <a:pt x="647573" y="21209"/>
                    <a:pt x="646557" y="21209"/>
                  </a:cubicBezTo>
                  <a:close/>
                  <a:moveTo>
                    <a:pt x="206629" y="352044"/>
                  </a:moveTo>
                  <a:cubicBezTo>
                    <a:pt x="204978" y="352044"/>
                    <a:pt x="203454" y="352933"/>
                    <a:pt x="202692" y="354584"/>
                  </a:cubicBezTo>
                  <a:cubicBezTo>
                    <a:pt x="191008" y="380492"/>
                    <a:pt x="166370" y="427228"/>
                    <a:pt x="126873" y="461645"/>
                  </a:cubicBezTo>
                  <a:cubicBezTo>
                    <a:pt x="101473" y="484378"/>
                    <a:pt x="48895" y="492252"/>
                    <a:pt x="20701" y="495046"/>
                  </a:cubicBezTo>
                  <a:cubicBezTo>
                    <a:pt x="19304" y="495173"/>
                    <a:pt x="17907" y="496062"/>
                    <a:pt x="17145" y="497586"/>
                  </a:cubicBezTo>
                  <a:cubicBezTo>
                    <a:pt x="16129" y="499745"/>
                    <a:pt x="17018" y="502412"/>
                    <a:pt x="19177" y="503428"/>
                  </a:cubicBezTo>
                  <a:cubicBezTo>
                    <a:pt x="40132" y="512953"/>
                    <a:pt x="76708" y="532257"/>
                    <a:pt x="107188" y="562356"/>
                  </a:cubicBezTo>
                  <a:cubicBezTo>
                    <a:pt x="141224" y="596011"/>
                    <a:pt x="150114" y="661289"/>
                    <a:pt x="152400" y="692404"/>
                  </a:cubicBezTo>
                  <a:cubicBezTo>
                    <a:pt x="152654" y="694055"/>
                    <a:pt x="153416" y="695452"/>
                    <a:pt x="154940" y="696087"/>
                  </a:cubicBezTo>
                  <a:cubicBezTo>
                    <a:pt x="155448" y="696341"/>
                    <a:pt x="156083" y="696468"/>
                    <a:pt x="156718" y="696468"/>
                  </a:cubicBezTo>
                  <a:cubicBezTo>
                    <a:pt x="158369" y="696468"/>
                    <a:pt x="160020" y="695579"/>
                    <a:pt x="160782" y="693928"/>
                  </a:cubicBezTo>
                  <a:cubicBezTo>
                    <a:pt x="174498" y="666369"/>
                    <a:pt x="203962" y="610108"/>
                    <a:pt x="228854" y="590296"/>
                  </a:cubicBezTo>
                  <a:cubicBezTo>
                    <a:pt x="260223" y="565150"/>
                    <a:pt x="314198" y="557530"/>
                    <a:pt x="344678" y="554990"/>
                  </a:cubicBezTo>
                  <a:cubicBezTo>
                    <a:pt x="346329" y="554863"/>
                    <a:pt x="347726" y="553720"/>
                    <a:pt x="348488" y="552323"/>
                  </a:cubicBezTo>
                  <a:cubicBezTo>
                    <a:pt x="349504" y="550164"/>
                    <a:pt x="348361" y="547497"/>
                    <a:pt x="346202" y="546608"/>
                  </a:cubicBezTo>
                  <a:cubicBezTo>
                    <a:pt x="311785" y="532384"/>
                    <a:pt x="281178" y="510540"/>
                    <a:pt x="256794" y="482600"/>
                  </a:cubicBezTo>
                  <a:cubicBezTo>
                    <a:pt x="221615" y="442468"/>
                    <a:pt x="213106" y="386080"/>
                    <a:pt x="211074" y="355981"/>
                  </a:cubicBezTo>
                  <a:cubicBezTo>
                    <a:pt x="210947" y="354330"/>
                    <a:pt x="210058" y="352933"/>
                    <a:pt x="208534" y="352298"/>
                  </a:cubicBezTo>
                  <a:cubicBezTo>
                    <a:pt x="207899" y="352044"/>
                    <a:pt x="207264" y="351917"/>
                    <a:pt x="206629" y="351917"/>
                  </a:cubicBezTo>
                  <a:close/>
                </a:path>
              </a:pathLst>
            </a:custGeom>
            <a:solidFill>
              <a:srgbClr val="935F55"/>
            </a:solidFill>
          </p:spPr>
        </p:sp>
        <p:sp>
          <p:nvSpPr>
            <p:cNvPr id="12" name="Freeform 12"/>
            <p:cNvSpPr/>
            <p:nvPr/>
          </p:nvSpPr>
          <p:spPr>
            <a:xfrm>
              <a:off x="63500" y="63500"/>
              <a:ext cx="3563620" cy="6659626"/>
            </a:xfrm>
            <a:custGeom>
              <a:avLst/>
              <a:gdLst/>
              <a:ahLst/>
              <a:cxnLst/>
              <a:rect l="l" t="t" r="r" b="b"/>
              <a:pathLst>
                <a:path w="3563620" h="6659626">
                  <a:moveTo>
                    <a:pt x="0" y="0"/>
                  </a:moveTo>
                  <a:lnTo>
                    <a:pt x="0" y="6659626"/>
                  </a:lnTo>
                  <a:lnTo>
                    <a:pt x="3563620" y="6659626"/>
                  </a:lnTo>
                  <a:lnTo>
                    <a:pt x="3563620" y="0"/>
                  </a:lnTo>
                  <a:close/>
                </a:path>
              </a:pathLst>
            </a:custGeom>
            <a:solidFill>
              <a:srgbClr val="000000">
                <a:alpha val="0"/>
              </a:srgbClr>
            </a:solidFill>
          </p:spPr>
        </p:sp>
        <p:sp>
          <p:nvSpPr>
            <p:cNvPr id="13" name="Freeform 13"/>
            <p:cNvSpPr/>
            <p:nvPr/>
          </p:nvSpPr>
          <p:spPr>
            <a:xfrm>
              <a:off x="706374" y="635000"/>
              <a:ext cx="1039368" cy="918845"/>
            </a:xfrm>
            <a:custGeom>
              <a:avLst/>
              <a:gdLst/>
              <a:ahLst/>
              <a:cxnLst/>
              <a:rect l="l" t="t" r="r" b="b"/>
              <a:pathLst>
                <a:path w="1039368" h="918845">
                  <a:moveTo>
                    <a:pt x="0" y="918845"/>
                  </a:moveTo>
                  <a:lnTo>
                    <a:pt x="1039368" y="918845"/>
                  </a:lnTo>
                  <a:lnTo>
                    <a:pt x="1039368" y="0"/>
                  </a:lnTo>
                  <a:lnTo>
                    <a:pt x="0" y="0"/>
                  </a:lnTo>
                  <a:close/>
                </a:path>
              </a:pathLst>
            </a:custGeom>
            <a:solidFill>
              <a:srgbClr val="000000">
                <a:alpha val="0"/>
              </a:srgbClr>
            </a:solidFill>
          </p:spPr>
        </p:sp>
        <p:sp>
          <p:nvSpPr>
            <p:cNvPr id="14" name="Freeform 14"/>
            <p:cNvSpPr/>
            <p:nvPr/>
          </p:nvSpPr>
          <p:spPr>
            <a:xfrm>
              <a:off x="1971548" y="6723126"/>
              <a:ext cx="1655572" cy="2627249"/>
            </a:xfrm>
            <a:custGeom>
              <a:avLst/>
              <a:gdLst/>
              <a:ahLst/>
              <a:cxnLst/>
              <a:rect l="l" t="t" r="r" b="b"/>
              <a:pathLst>
                <a:path w="1655572" h="2627249">
                  <a:moveTo>
                    <a:pt x="0" y="0"/>
                  </a:moveTo>
                  <a:lnTo>
                    <a:pt x="0" y="2627249"/>
                  </a:lnTo>
                  <a:lnTo>
                    <a:pt x="1655572" y="2627249"/>
                  </a:lnTo>
                  <a:lnTo>
                    <a:pt x="1655572" y="0"/>
                  </a:lnTo>
                  <a:close/>
                </a:path>
              </a:pathLst>
            </a:custGeom>
            <a:solidFill>
              <a:srgbClr val="000000">
                <a:alpha val="0"/>
              </a:srgbClr>
            </a:solidFill>
          </p:spPr>
        </p:sp>
      </p:grpSp>
      <p:sp>
        <p:nvSpPr>
          <p:cNvPr id="15" name="TextBox 15"/>
          <p:cNvSpPr txBox="1"/>
          <p:nvPr/>
        </p:nvSpPr>
        <p:spPr>
          <a:xfrm>
            <a:off x="7181155" y="1509970"/>
            <a:ext cx="8868108" cy="7269547"/>
          </a:xfrm>
          <a:prstGeom prst="rect">
            <a:avLst/>
          </a:prstGeom>
        </p:spPr>
        <p:txBody>
          <a:bodyPr lIns="0" tIns="0" rIns="0" bIns="0" rtlCol="0" anchor="t">
            <a:spAutoFit/>
          </a:bodyPr>
          <a:lstStyle/>
          <a:p>
            <a:pPr algn="l">
              <a:lnSpc>
                <a:spcPts val="4632"/>
              </a:lnSpc>
            </a:pPr>
            <a:r>
              <a:rPr lang="en-US" sz="3309">
                <a:solidFill>
                  <a:srgbClr val="935F55"/>
                </a:solidFill>
                <a:latin typeface="Cakerolli"/>
                <a:ea typeface="Cakerolli"/>
                <a:cs typeface="Cakerolli"/>
                <a:sym typeface="Cakerolli"/>
              </a:rPr>
              <a:t>The need for structured ingredient extraction arises from the increasing reliance on online recipes, where ingredient lists are often missing or complex. Many individuals, especially beginners, find it challenging to identify ingredients just by reading a recipe. Traditional rule-based approaches struggle with inconsistencies in ingredient naming and measurement formats. By leveraging AI-driven solutions, ingredient extraction becomes more accurate, facilitating applications in grocery shopping, meal planning, and food analysis.</a:t>
            </a:r>
          </a:p>
        </p:txBody>
      </p:sp>
      <p:sp>
        <p:nvSpPr>
          <p:cNvPr id="16" name="TextBox 16"/>
          <p:cNvSpPr txBox="1"/>
          <p:nvPr/>
        </p:nvSpPr>
        <p:spPr>
          <a:xfrm>
            <a:off x="5805783" y="434150"/>
            <a:ext cx="9637700" cy="1065571"/>
          </a:xfrm>
          <a:prstGeom prst="rect">
            <a:avLst/>
          </a:prstGeom>
        </p:spPr>
        <p:txBody>
          <a:bodyPr lIns="0" tIns="0" rIns="0" bIns="0" rtlCol="0" anchor="t">
            <a:spAutoFit/>
          </a:bodyPr>
          <a:lstStyle/>
          <a:p>
            <a:pPr algn="l">
              <a:lnSpc>
                <a:spcPts val="8400"/>
              </a:lnSpc>
            </a:pPr>
            <a:r>
              <a:rPr lang="en-US" sz="6000" b="1">
                <a:solidFill>
                  <a:srgbClr val="935F55"/>
                </a:solidFill>
                <a:latin typeface="Comic Sans Bold"/>
                <a:ea typeface="Comic Sans Bold"/>
                <a:cs typeface="Comic Sans Bold"/>
                <a:sym typeface="Comic Sans Bold"/>
              </a:rPr>
              <a:t>2. Background/Motivation</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EAC2"/>
        </a:solidFill>
        <a:effectLst/>
      </p:bgPr>
    </p:bg>
    <p:spTree>
      <p:nvGrpSpPr>
        <p:cNvPr id="1" name=""/>
        <p:cNvGrpSpPr/>
        <p:nvPr/>
      </p:nvGrpSpPr>
      <p:grpSpPr>
        <a:xfrm>
          <a:off x="0" y="0"/>
          <a:ext cx="0" cy="0"/>
          <a:chOff x="0" y="0"/>
          <a:chExt cx="0" cy="0"/>
        </a:xfrm>
      </p:grpSpPr>
      <p:sp>
        <p:nvSpPr>
          <p:cNvPr id="2" name="Freeform 2"/>
          <p:cNvSpPr/>
          <p:nvPr/>
        </p:nvSpPr>
        <p:spPr>
          <a:xfrm>
            <a:off x="0" y="-834390"/>
            <a:ext cx="18288000" cy="11953875"/>
          </a:xfrm>
          <a:custGeom>
            <a:avLst/>
            <a:gdLst/>
            <a:ahLst/>
            <a:cxnLst/>
            <a:rect l="l" t="t" r="r" b="b"/>
            <a:pathLst>
              <a:path w="18288000" h="11953875">
                <a:moveTo>
                  <a:pt x="0" y="0"/>
                </a:moveTo>
                <a:lnTo>
                  <a:pt x="18288000" y="0"/>
                </a:lnTo>
                <a:lnTo>
                  <a:pt x="18288000" y="11953875"/>
                </a:lnTo>
                <a:lnTo>
                  <a:pt x="0" y="11953875"/>
                </a:lnTo>
                <a:lnTo>
                  <a:pt x="0" y="0"/>
                </a:lnTo>
                <a:close/>
              </a:path>
            </a:pathLst>
          </a:custGeom>
          <a:blipFill>
            <a:blip r:embed="rId2">
              <a:alphaModFix amt="55000"/>
            </a:blip>
            <a:stretch>
              <a:fillRect/>
            </a:stretch>
          </a:blipFill>
        </p:spPr>
      </p:sp>
      <p:sp>
        <p:nvSpPr>
          <p:cNvPr id="3" name="Freeform 3"/>
          <p:cNvSpPr/>
          <p:nvPr/>
        </p:nvSpPr>
        <p:spPr>
          <a:xfrm>
            <a:off x="367491" y="7335195"/>
            <a:ext cx="2612717" cy="2585278"/>
          </a:xfrm>
          <a:custGeom>
            <a:avLst/>
            <a:gdLst/>
            <a:ahLst/>
            <a:cxnLst/>
            <a:rect l="l" t="t" r="r" b="b"/>
            <a:pathLst>
              <a:path w="2612717" h="2585278">
                <a:moveTo>
                  <a:pt x="0" y="0"/>
                </a:moveTo>
                <a:lnTo>
                  <a:pt x="2612717" y="0"/>
                </a:lnTo>
                <a:lnTo>
                  <a:pt x="2612717" y="2585278"/>
                </a:lnTo>
                <a:lnTo>
                  <a:pt x="0" y="2585278"/>
                </a:lnTo>
                <a:lnTo>
                  <a:pt x="0" y="0"/>
                </a:lnTo>
                <a:close/>
              </a:path>
            </a:pathLst>
          </a:custGeom>
          <a:blipFill>
            <a:blip r:embed="rId3"/>
            <a:stretch>
              <a:fillRect t="-14164" b="-20583"/>
            </a:stretch>
          </a:blipFill>
        </p:spPr>
      </p:sp>
      <p:sp>
        <p:nvSpPr>
          <p:cNvPr id="4" name="Freeform 4"/>
          <p:cNvSpPr/>
          <p:nvPr/>
        </p:nvSpPr>
        <p:spPr>
          <a:xfrm rot="-5400000">
            <a:off x="15596615" y="7452368"/>
            <a:ext cx="2115519" cy="2820692"/>
          </a:xfrm>
          <a:custGeom>
            <a:avLst/>
            <a:gdLst/>
            <a:ahLst/>
            <a:cxnLst/>
            <a:rect l="l" t="t" r="r" b="b"/>
            <a:pathLst>
              <a:path w="2115519" h="2820692">
                <a:moveTo>
                  <a:pt x="0" y="0"/>
                </a:moveTo>
                <a:lnTo>
                  <a:pt x="2115519" y="0"/>
                </a:lnTo>
                <a:lnTo>
                  <a:pt x="2115519" y="2820692"/>
                </a:lnTo>
                <a:lnTo>
                  <a:pt x="0" y="2820692"/>
                </a:lnTo>
                <a:lnTo>
                  <a:pt x="0" y="0"/>
                </a:lnTo>
                <a:close/>
              </a:path>
            </a:pathLst>
          </a:custGeom>
          <a:blipFill>
            <a:blip r:embed="rId4"/>
            <a:stretch>
              <a:fillRect/>
            </a:stretch>
          </a:blipFill>
        </p:spPr>
      </p:sp>
      <p:sp>
        <p:nvSpPr>
          <p:cNvPr id="5" name="Freeform 5"/>
          <p:cNvSpPr/>
          <p:nvPr/>
        </p:nvSpPr>
        <p:spPr>
          <a:xfrm>
            <a:off x="10220487" y="1028700"/>
            <a:ext cx="2482594" cy="3310126"/>
          </a:xfrm>
          <a:custGeom>
            <a:avLst/>
            <a:gdLst/>
            <a:ahLst/>
            <a:cxnLst/>
            <a:rect l="l" t="t" r="r" b="b"/>
            <a:pathLst>
              <a:path w="2482594" h="3310126">
                <a:moveTo>
                  <a:pt x="0" y="0"/>
                </a:moveTo>
                <a:lnTo>
                  <a:pt x="2482595" y="0"/>
                </a:lnTo>
                <a:lnTo>
                  <a:pt x="2482595" y="3310126"/>
                </a:lnTo>
                <a:lnTo>
                  <a:pt x="0" y="3310126"/>
                </a:lnTo>
                <a:lnTo>
                  <a:pt x="0" y="0"/>
                </a:lnTo>
                <a:close/>
              </a:path>
            </a:pathLst>
          </a:custGeom>
          <a:blipFill>
            <a:blip r:embed="rId5"/>
            <a:stretch>
              <a:fillRect/>
            </a:stretch>
          </a:blipFill>
        </p:spPr>
      </p:sp>
      <p:sp>
        <p:nvSpPr>
          <p:cNvPr id="6" name="Freeform 6"/>
          <p:cNvSpPr/>
          <p:nvPr/>
        </p:nvSpPr>
        <p:spPr>
          <a:xfrm>
            <a:off x="10391847" y="4521412"/>
            <a:ext cx="2311235" cy="3081646"/>
          </a:xfrm>
          <a:custGeom>
            <a:avLst/>
            <a:gdLst/>
            <a:ahLst/>
            <a:cxnLst/>
            <a:rect l="l" t="t" r="r" b="b"/>
            <a:pathLst>
              <a:path w="2311235" h="3081646">
                <a:moveTo>
                  <a:pt x="0" y="0"/>
                </a:moveTo>
                <a:lnTo>
                  <a:pt x="2311235" y="0"/>
                </a:lnTo>
                <a:lnTo>
                  <a:pt x="2311235" y="3081647"/>
                </a:lnTo>
                <a:lnTo>
                  <a:pt x="0" y="3081647"/>
                </a:lnTo>
                <a:lnTo>
                  <a:pt x="0" y="0"/>
                </a:lnTo>
                <a:close/>
              </a:path>
            </a:pathLst>
          </a:custGeom>
          <a:blipFill>
            <a:blip r:embed="rId6"/>
            <a:stretch>
              <a:fillRect/>
            </a:stretch>
          </a:blipFill>
        </p:spPr>
      </p:sp>
      <p:sp>
        <p:nvSpPr>
          <p:cNvPr id="7" name="Freeform 7"/>
          <p:cNvSpPr/>
          <p:nvPr/>
        </p:nvSpPr>
        <p:spPr>
          <a:xfrm rot="-5400000">
            <a:off x="11791884" y="7170888"/>
            <a:ext cx="2279735" cy="3383651"/>
          </a:xfrm>
          <a:custGeom>
            <a:avLst/>
            <a:gdLst/>
            <a:ahLst/>
            <a:cxnLst/>
            <a:rect l="l" t="t" r="r" b="b"/>
            <a:pathLst>
              <a:path w="2279735" h="3383651">
                <a:moveTo>
                  <a:pt x="0" y="0"/>
                </a:moveTo>
                <a:lnTo>
                  <a:pt x="2279734" y="0"/>
                </a:lnTo>
                <a:lnTo>
                  <a:pt x="2279734" y="3383651"/>
                </a:lnTo>
                <a:lnTo>
                  <a:pt x="0" y="3383651"/>
                </a:lnTo>
                <a:lnTo>
                  <a:pt x="0" y="0"/>
                </a:lnTo>
                <a:close/>
              </a:path>
            </a:pathLst>
          </a:custGeom>
          <a:blipFill>
            <a:blip r:embed="rId7"/>
            <a:stretch>
              <a:fillRect/>
            </a:stretch>
          </a:blipFill>
        </p:spPr>
      </p:sp>
      <p:sp>
        <p:nvSpPr>
          <p:cNvPr id="8" name="Freeform 8"/>
          <p:cNvSpPr/>
          <p:nvPr/>
        </p:nvSpPr>
        <p:spPr>
          <a:xfrm rot="-5400000">
            <a:off x="6679829" y="906022"/>
            <a:ext cx="2666612" cy="3555482"/>
          </a:xfrm>
          <a:custGeom>
            <a:avLst/>
            <a:gdLst/>
            <a:ahLst/>
            <a:cxnLst/>
            <a:rect l="l" t="t" r="r" b="b"/>
            <a:pathLst>
              <a:path w="2666612" h="3555482">
                <a:moveTo>
                  <a:pt x="0" y="0"/>
                </a:moveTo>
                <a:lnTo>
                  <a:pt x="2666612" y="0"/>
                </a:lnTo>
                <a:lnTo>
                  <a:pt x="2666612" y="3555482"/>
                </a:lnTo>
                <a:lnTo>
                  <a:pt x="0" y="3555482"/>
                </a:lnTo>
                <a:lnTo>
                  <a:pt x="0" y="0"/>
                </a:lnTo>
                <a:close/>
              </a:path>
            </a:pathLst>
          </a:custGeom>
          <a:blipFill>
            <a:blip r:embed="rId8"/>
            <a:stretch>
              <a:fillRect/>
            </a:stretch>
          </a:blipFill>
        </p:spPr>
      </p:sp>
      <p:sp>
        <p:nvSpPr>
          <p:cNvPr id="9" name="Freeform 9"/>
          <p:cNvSpPr/>
          <p:nvPr/>
        </p:nvSpPr>
        <p:spPr>
          <a:xfrm>
            <a:off x="12979307" y="4338826"/>
            <a:ext cx="2358334" cy="3144446"/>
          </a:xfrm>
          <a:custGeom>
            <a:avLst/>
            <a:gdLst/>
            <a:ahLst/>
            <a:cxnLst/>
            <a:rect l="l" t="t" r="r" b="b"/>
            <a:pathLst>
              <a:path w="2358334" h="3144446">
                <a:moveTo>
                  <a:pt x="0" y="0"/>
                </a:moveTo>
                <a:lnTo>
                  <a:pt x="2358334" y="0"/>
                </a:lnTo>
                <a:lnTo>
                  <a:pt x="2358334" y="3144445"/>
                </a:lnTo>
                <a:lnTo>
                  <a:pt x="0" y="3144445"/>
                </a:lnTo>
                <a:lnTo>
                  <a:pt x="0" y="0"/>
                </a:lnTo>
                <a:close/>
              </a:path>
            </a:pathLst>
          </a:custGeom>
          <a:blipFill>
            <a:blip r:embed="rId9"/>
            <a:stretch>
              <a:fillRect/>
            </a:stretch>
          </a:blipFill>
        </p:spPr>
      </p:sp>
      <p:sp>
        <p:nvSpPr>
          <p:cNvPr id="10" name="Freeform 10"/>
          <p:cNvSpPr/>
          <p:nvPr/>
        </p:nvSpPr>
        <p:spPr>
          <a:xfrm>
            <a:off x="15609716" y="4011423"/>
            <a:ext cx="2455004" cy="3273339"/>
          </a:xfrm>
          <a:custGeom>
            <a:avLst/>
            <a:gdLst/>
            <a:ahLst/>
            <a:cxnLst/>
            <a:rect l="l" t="t" r="r" b="b"/>
            <a:pathLst>
              <a:path w="2455004" h="3273339">
                <a:moveTo>
                  <a:pt x="0" y="0"/>
                </a:moveTo>
                <a:lnTo>
                  <a:pt x="2455004" y="0"/>
                </a:lnTo>
                <a:lnTo>
                  <a:pt x="2455004" y="3273339"/>
                </a:lnTo>
                <a:lnTo>
                  <a:pt x="0" y="3273339"/>
                </a:lnTo>
                <a:lnTo>
                  <a:pt x="0" y="0"/>
                </a:lnTo>
                <a:close/>
              </a:path>
            </a:pathLst>
          </a:custGeom>
          <a:blipFill>
            <a:blip r:embed="rId10"/>
            <a:stretch>
              <a:fillRect/>
            </a:stretch>
          </a:blipFill>
        </p:spPr>
      </p:sp>
      <p:sp>
        <p:nvSpPr>
          <p:cNvPr id="11" name="Freeform 11"/>
          <p:cNvSpPr/>
          <p:nvPr/>
        </p:nvSpPr>
        <p:spPr>
          <a:xfrm>
            <a:off x="12931751" y="1348306"/>
            <a:ext cx="2317054" cy="2663118"/>
          </a:xfrm>
          <a:custGeom>
            <a:avLst/>
            <a:gdLst/>
            <a:ahLst/>
            <a:cxnLst/>
            <a:rect l="l" t="t" r="r" b="b"/>
            <a:pathLst>
              <a:path w="2317054" h="2663118">
                <a:moveTo>
                  <a:pt x="0" y="0"/>
                </a:moveTo>
                <a:lnTo>
                  <a:pt x="2317054" y="0"/>
                </a:lnTo>
                <a:lnTo>
                  <a:pt x="2317054" y="2663117"/>
                </a:lnTo>
                <a:lnTo>
                  <a:pt x="0" y="2663117"/>
                </a:lnTo>
                <a:lnTo>
                  <a:pt x="0" y="0"/>
                </a:lnTo>
                <a:close/>
              </a:path>
            </a:pathLst>
          </a:custGeom>
          <a:blipFill>
            <a:blip r:embed="rId11"/>
            <a:stretch>
              <a:fillRect b="-16007"/>
            </a:stretch>
          </a:blipFill>
        </p:spPr>
      </p:sp>
      <p:sp>
        <p:nvSpPr>
          <p:cNvPr id="12" name="Freeform 12"/>
          <p:cNvSpPr/>
          <p:nvPr/>
        </p:nvSpPr>
        <p:spPr>
          <a:xfrm>
            <a:off x="3186915" y="4823204"/>
            <a:ext cx="2765689" cy="3687586"/>
          </a:xfrm>
          <a:custGeom>
            <a:avLst/>
            <a:gdLst/>
            <a:ahLst/>
            <a:cxnLst/>
            <a:rect l="l" t="t" r="r" b="b"/>
            <a:pathLst>
              <a:path w="2765689" h="3687586">
                <a:moveTo>
                  <a:pt x="0" y="0"/>
                </a:moveTo>
                <a:lnTo>
                  <a:pt x="2765689" y="0"/>
                </a:lnTo>
                <a:lnTo>
                  <a:pt x="2765689" y="3687586"/>
                </a:lnTo>
                <a:lnTo>
                  <a:pt x="0" y="3687586"/>
                </a:lnTo>
                <a:lnTo>
                  <a:pt x="0" y="0"/>
                </a:lnTo>
                <a:close/>
              </a:path>
            </a:pathLst>
          </a:custGeom>
          <a:blipFill>
            <a:blip r:embed="rId12"/>
            <a:stretch>
              <a:fillRect/>
            </a:stretch>
          </a:blipFill>
        </p:spPr>
      </p:sp>
      <p:sp>
        <p:nvSpPr>
          <p:cNvPr id="13" name="Freeform 13"/>
          <p:cNvSpPr/>
          <p:nvPr/>
        </p:nvSpPr>
        <p:spPr>
          <a:xfrm>
            <a:off x="15594885" y="263568"/>
            <a:ext cx="2469835" cy="3293114"/>
          </a:xfrm>
          <a:custGeom>
            <a:avLst/>
            <a:gdLst/>
            <a:ahLst/>
            <a:cxnLst/>
            <a:rect l="l" t="t" r="r" b="b"/>
            <a:pathLst>
              <a:path w="2469835" h="3293114">
                <a:moveTo>
                  <a:pt x="0" y="0"/>
                </a:moveTo>
                <a:lnTo>
                  <a:pt x="2469835" y="0"/>
                </a:lnTo>
                <a:lnTo>
                  <a:pt x="2469835" y="3293114"/>
                </a:lnTo>
                <a:lnTo>
                  <a:pt x="0" y="3293114"/>
                </a:lnTo>
                <a:lnTo>
                  <a:pt x="0" y="0"/>
                </a:lnTo>
                <a:close/>
              </a:path>
            </a:pathLst>
          </a:custGeom>
          <a:blipFill>
            <a:blip r:embed="rId13"/>
            <a:stretch>
              <a:fillRect/>
            </a:stretch>
          </a:blipFill>
        </p:spPr>
      </p:sp>
      <p:sp>
        <p:nvSpPr>
          <p:cNvPr id="14" name="Freeform 14"/>
          <p:cNvSpPr/>
          <p:nvPr/>
        </p:nvSpPr>
        <p:spPr>
          <a:xfrm rot="-5400000">
            <a:off x="7334421" y="7349793"/>
            <a:ext cx="1909380" cy="3817014"/>
          </a:xfrm>
          <a:custGeom>
            <a:avLst/>
            <a:gdLst/>
            <a:ahLst/>
            <a:cxnLst/>
            <a:rect l="l" t="t" r="r" b="b"/>
            <a:pathLst>
              <a:path w="1909380" h="3817014">
                <a:moveTo>
                  <a:pt x="0" y="0"/>
                </a:moveTo>
                <a:lnTo>
                  <a:pt x="1909380" y="0"/>
                </a:lnTo>
                <a:lnTo>
                  <a:pt x="1909380" y="3817014"/>
                </a:lnTo>
                <a:lnTo>
                  <a:pt x="0" y="3817014"/>
                </a:lnTo>
                <a:lnTo>
                  <a:pt x="0" y="0"/>
                </a:lnTo>
                <a:close/>
              </a:path>
            </a:pathLst>
          </a:custGeom>
          <a:blipFill>
            <a:blip r:embed="rId14"/>
            <a:stretch>
              <a:fillRect t="-12524" r="-51609" b="-22301"/>
            </a:stretch>
          </a:blipFill>
        </p:spPr>
      </p:sp>
      <p:sp>
        <p:nvSpPr>
          <p:cNvPr id="15" name="Freeform 15"/>
          <p:cNvSpPr/>
          <p:nvPr/>
        </p:nvSpPr>
        <p:spPr>
          <a:xfrm>
            <a:off x="408697" y="3761430"/>
            <a:ext cx="2530306" cy="3373741"/>
          </a:xfrm>
          <a:custGeom>
            <a:avLst/>
            <a:gdLst/>
            <a:ahLst/>
            <a:cxnLst/>
            <a:rect l="l" t="t" r="r" b="b"/>
            <a:pathLst>
              <a:path w="2530306" h="3373741">
                <a:moveTo>
                  <a:pt x="0" y="0"/>
                </a:moveTo>
                <a:lnTo>
                  <a:pt x="2530305" y="0"/>
                </a:lnTo>
                <a:lnTo>
                  <a:pt x="2530305" y="3373740"/>
                </a:lnTo>
                <a:lnTo>
                  <a:pt x="0" y="3373740"/>
                </a:lnTo>
                <a:lnTo>
                  <a:pt x="0" y="0"/>
                </a:lnTo>
                <a:close/>
              </a:path>
            </a:pathLst>
          </a:custGeom>
          <a:blipFill>
            <a:blip r:embed="rId15"/>
            <a:stretch>
              <a:fillRect/>
            </a:stretch>
          </a:blipFill>
        </p:spPr>
      </p:sp>
      <p:sp>
        <p:nvSpPr>
          <p:cNvPr id="16" name="Freeform 16"/>
          <p:cNvSpPr/>
          <p:nvPr/>
        </p:nvSpPr>
        <p:spPr>
          <a:xfrm>
            <a:off x="3106726" y="1028700"/>
            <a:ext cx="2699057" cy="3598742"/>
          </a:xfrm>
          <a:custGeom>
            <a:avLst/>
            <a:gdLst/>
            <a:ahLst/>
            <a:cxnLst/>
            <a:rect l="l" t="t" r="r" b="b"/>
            <a:pathLst>
              <a:path w="2699057" h="3598742">
                <a:moveTo>
                  <a:pt x="0" y="0"/>
                </a:moveTo>
                <a:lnTo>
                  <a:pt x="2699057" y="0"/>
                </a:lnTo>
                <a:lnTo>
                  <a:pt x="2699057" y="3598742"/>
                </a:lnTo>
                <a:lnTo>
                  <a:pt x="0" y="3598742"/>
                </a:lnTo>
                <a:lnTo>
                  <a:pt x="0" y="0"/>
                </a:lnTo>
                <a:close/>
              </a:path>
            </a:pathLst>
          </a:custGeom>
          <a:blipFill>
            <a:blip r:embed="rId16"/>
            <a:stretch>
              <a:fillRect/>
            </a:stretch>
          </a:blipFill>
        </p:spPr>
      </p:sp>
      <p:sp>
        <p:nvSpPr>
          <p:cNvPr id="17" name="Freeform 17"/>
          <p:cNvSpPr/>
          <p:nvPr/>
        </p:nvSpPr>
        <p:spPr>
          <a:xfrm>
            <a:off x="469167" y="263568"/>
            <a:ext cx="2469835" cy="3293114"/>
          </a:xfrm>
          <a:custGeom>
            <a:avLst/>
            <a:gdLst/>
            <a:ahLst/>
            <a:cxnLst/>
            <a:rect l="l" t="t" r="r" b="b"/>
            <a:pathLst>
              <a:path w="2469835" h="3293114">
                <a:moveTo>
                  <a:pt x="0" y="0"/>
                </a:moveTo>
                <a:lnTo>
                  <a:pt x="2469835" y="0"/>
                </a:lnTo>
                <a:lnTo>
                  <a:pt x="2469835" y="3293114"/>
                </a:lnTo>
                <a:lnTo>
                  <a:pt x="0" y="3293114"/>
                </a:lnTo>
                <a:lnTo>
                  <a:pt x="0" y="0"/>
                </a:lnTo>
                <a:close/>
              </a:path>
            </a:pathLst>
          </a:custGeom>
          <a:blipFill>
            <a:blip r:embed="rId17"/>
            <a:stretch>
              <a:fillRect/>
            </a:stretch>
          </a:blipFill>
        </p:spPr>
      </p:sp>
      <p:sp>
        <p:nvSpPr>
          <p:cNvPr id="18" name="Freeform 18"/>
          <p:cNvSpPr/>
          <p:nvPr/>
        </p:nvSpPr>
        <p:spPr>
          <a:xfrm>
            <a:off x="6235394" y="4250262"/>
            <a:ext cx="3782108" cy="3623947"/>
          </a:xfrm>
          <a:custGeom>
            <a:avLst/>
            <a:gdLst/>
            <a:ahLst/>
            <a:cxnLst/>
            <a:rect l="l" t="t" r="r" b="b"/>
            <a:pathLst>
              <a:path w="3782108" h="3623947">
                <a:moveTo>
                  <a:pt x="0" y="0"/>
                </a:moveTo>
                <a:lnTo>
                  <a:pt x="3782108" y="0"/>
                </a:lnTo>
                <a:lnTo>
                  <a:pt x="3782108" y="3623947"/>
                </a:lnTo>
                <a:lnTo>
                  <a:pt x="0" y="362394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9" name="TextBox 19"/>
          <p:cNvSpPr txBox="1"/>
          <p:nvPr/>
        </p:nvSpPr>
        <p:spPr>
          <a:xfrm>
            <a:off x="4456254" y="-36871"/>
            <a:ext cx="9637700" cy="1065571"/>
          </a:xfrm>
          <a:prstGeom prst="rect">
            <a:avLst/>
          </a:prstGeom>
        </p:spPr>
        <p:txBody>
          <a:bodyPr lIns="0" tIns="0" rIns="0" bIns="0" rtlCol="0" anchor="t">
            <a:spAutoFit/>
          </a:bodyPr>
          <a:lstStyle/>
          <a:p>
            <a:pPr algn="l">
              <a:lnSpc>
                <a:spcPts val="8400"/>
              </a:lnSpc>
            </a:pPr>
            <a:r>
              <a:rPr lang="en-US" sz="6000" b="1">
                <a:solidFill>
                  <a:srgbClr val="935F55"/>
                </a:solidFill>
                <a:latin typeface="Comic Sans Bold"/>
                <a:ea typeface="Comic Sans Bold"/>
                <a:cs typeface="Comic Sans Bold"/>
                <a:sym typeface="Comic Sans Bold"/>
              </a:rPr>
              <a:t>2. Background/Motivation</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EAC2"/>
        </a:solidFill>
        <a:effectLst/>
      </p:bgPr>
    </p:bg>
    <p:spTree>
      <p:nvGrpSpPr>
        <p:cNvPr id="1" name=""/>
        <p:cNvGrpSpPr/>
        <p:nvPr/>
      </p:nvGrpSpPr>
      <p:grpSpPr>
        <a:xfrm>
          <a:off x="0" y="0"/>
          <a:ext cx="0" cy="0"/>
          <a:chOff x="0" y="0"/>
          <a:chExt cx="0" cy="0"/>
        </a:xfrm>
      </p:grpSpPr>
      <p:sp>
        <p:nvSpPr>
          <p:cNvPr id="2" name="Freeform 2"/>
          <p:cNvSpPr/>
          <p:nvPr/>
        </p:nvSpPr>
        <p:spPr>
          <a:xfrm>
            <a:off x="0" y="-834390"/>
            <a:ext cx="18288000" cy="11953875"/>
          </a:xfrm>
          <a:custGeom>
            <a:avLst/>
            <a:gdLst/>
            <a:ahLst/>
            <a:cxnLst/>
            <a:rect l="l" t="t" r="r" b="b"/>
            <a:pathLst>
              <a:path w="18288000" h="11953875">
                <a:moveTo>
                  <a:pt x="0" y="0"/>
                </a:moveTo>
                <a:lnTo>
                  <a:pt x="18288000" y="0"/>
                </a:lnTo>
                <a:lnTo>
                  <a:pt x="18288000" y="11953875"/>
                </a:lnTo>
                <a:lnTo>
                  <a:pt x="0" y="11953875"/>
                </a:lnTo>
                <a:lnTo>
                  <a:pt x="0" y="0"/>
                </a:lnTo>
                <a:close/>
              </a:path>
            </a:pathLst>
          </a:custGeom>
          <a:blipFill>
            <a:blip r:embed="rId2">
              <a:alphaModFix amt="55000"/>
            </a:blip>
            <a:stretch>
              <a:fillRect/>
            </a:stretch>
          </a:blipFill>
        </p:spPr>
      </p:sp>
      <p:sp>
        <p:nvSpPr>
          <p:cNvPr id="3" name="Freeform 3"/>
          <p:cNvSpPr/>
          <p:nvPr/>
        </p:nvSpPr>
        <p:spPr>
          <a:xfrm>
            <a:off x="16572633" y="6598977"/>
            <a:ext cx="1778870" cy="2747639"/>
          </a:xfrm>
          <a:custGeom>
            <a:avLst/>
            <a:gdLst/>
            <a:ahLst/>
            <a:cxnLst/>
            <a:rect l="l" t="t" r="r" b="b"/>
            <a:pathLst>
              <a:path w="1778870" h="2747639">
                <a:moveTo>
                  <a:pt x="0" y="0"/>
                </a:moveTo>
                <a:lnTo>
                  <a:pt x="1778870" y="0"/>
                </a:lnTo>
                <a:lnTo>
                  <a:pt x="1778870" y="2747639"/>
                </a:lnTo>
                <a:lnTo>
                  <a:pt x="0" y="27476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941116" y="727720"/>
            <a:ext cx="4758557" cy="5614368"/>
          </a:xfrm>
          <a:custGeom>
            <a:avLst/>
            <a:gdLst/>
            <a:ahLst/>
            <a:cxnLst/>
            <a:rect l="l" t="t" r="r" b="b"/>
            <a:pathLst>
              <a:path w="4758557" h="5614368">
                <a:moveTo>
                  <a:pt x="0" y="0"/>
                </a:moveTo>
                <a:lnTo>
                  <a:pt x="4758557" y="0"/>
                </a:lnTo>
                <a:lnTo>
                  <a:pt x="4758557" y="5614368"/>
                </a:lnTo>
                <a:lnTo>
                  <a:pt x="0" y="5614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a:grpSpLocks noChangeAspect="1"/>
          </p:cNvGrpSpPr>
          <p:nvPr/>
        </p:nvGrpSpPr>
        <p:grpSpPr>
          <a:xfrm rot="894960">
            <a:off x="84125" y="2408368"/>
            <a:ext cx="5206660" cy="4855978"/>
            <a:chOff x="0" y="0"/>
            <a:chExt cx="6942214" cy="6474638"/>
          </a:xfrm>
        </p:grpSpPr>
        <p:sp>
          <p:nvSpPr>
            <p:cNvPr id="6" name="Freeform 6"/>
            <p:cNvSpPr/>
            <p:nvPr/>
          </p:nvSpPr>
          <p:spPr>
            <a:xfrm>
              <a:off x="0" y="0"/>
              <a:ext cx="6942201" cy="6474587"/>
            </a:xfrm>
            <a:custGeom>
              <a:avLst/>
              <a:gdLst/>
              <a:ahLst/>
              <a:cxnLst/>
              <a:rect l="l" t="t" r="r" b="b"/>
              <a:pathLst>
                <a:path w="6942201" h="6474587">
                  <a:moveTo>
                    <a:pt x="0" y="0"/>
                  </a:moveTo>
                  <a:lnTo>
                    <a:pt x="0" y="4127500"/>
                  </a:lnTo>
                  <a:lnTo>
                    <a:pt x="625221" y="6474587"/>
                  </a:lnTo>
                  <a:lnTo>
                    <a:pt x="6942201" y="6474587"/>
                  </a:lnTo>
                  <a:lnTo>
                    <a:pt x="6942201" y="0"/>
                  </a:lnTo>
                  <a:lnTo>
                    <a:pt x="0" y="0"/>
                  </a:lnTo>
                  <a:close/>
                </a:path>
              </a:pathLst>
            </a:custGeom>
            <a:blipFill>
              <a:blip r:embed="rId7"/>
              <a:stretch>
                <a:fillRect t="-3632" b="-3590"/>
              </a:stretch>
            </a:blipFill>
          </p:spPr>
        </p:sp>
      </p:grpSp>
      <p:grpSp>
        <p:nvGrpSpPr>
          <p:cNvPr id="7" name="Group 7"/>
          <p:cNvGrpSpPr>
            <a:grpSpLocks noChangeAspect="1"/>
          </p:cNvGrpSpPr>
          <p:nvPr/>
        </p:nvGrpSpPr>
        <p:grpSpPr>
          <a:xfrm rot="899760">
            <a:off x="-697373" y="2021510"/>
            <a:ext cx="6243209" cy="6546666"/>
            <a:chOff x="0" y="0"/>
            <a:chExt cx="8324279" cy="8728888"/>
          </a:xfrm>
        </p:grpSpPr>
        <p:sp>
          <p:nvSpPr>
            <p:cNvPr id="8" name="Freeform 8"/>
            <p:cNvSpPr/>
            <p:nvPr/>
          </p:nvSpPr>
          <p:spPr>
            <a:xfrm>
              <a:off x="0" y="0"/>
              <a:ext cx="8324342" cy="8728837"/>
            </a:xfrm>
            <a:custGeom>
              <a:avLst/>
              <a:gdLst/>
              <a:ahLst/>
              <a:cxnLst/>
              <a:rect l="l" t="t" r="r" b="b"/>
              <a:pathLst>
                <a:path w="8324342" h="8728837">
                  <a:moveTo>
                    <a:pt x="0" y="11557"/>
                  </a:moveTo>
                  <a:lnTo>
                    <a:pt x="1778" y="1325499"/>
                  </a:lnTo>
                  <a:lnTo>
                    <a:pt x="1985010" y="8728837"/>
                  </a:lnTo>
                  <a:lnTo>
                    <a:pt x="8324342" y="8720074"/>
                  </a:lnTo>
                  <a:lnTo>
                    <a:pt x="8312150" y="0"/>
                  </a:lnTo>
                  <a:lnTo>
                    <a:pt x="0" y="11557"/>
                  </a:lnTo>
                  <a:close/>
                </a:path>
              </a:pathLst>
            </a:custGeom>
            <a:blipFill>
              <a:blip r:embed="rId8"/>
              <a:stretch>
                <a:fillRect l="-411" r="-419" b="-32"/>
              </a:stretch>
            </a:blipFill>
          </p:spPr>
        </p:sp>
      </p:grpSp>
      <p:sp>
        <p:nvSpPr>
          <p:cNvPr id="9" name="Freeform 9"/>
          <p:cNvSpPr/>
          <p:nvPr/>
        </p:nvSpPr>
        <p:spPr>
          <a:xfrm>
            <a:off x="-63503" y="-63503"/>
            <a:ext cx="6405801" cy="10413997"/>
          </a:xfrm>
          <a:custGeom>
            <a:avLst/>
            <a:gdLst/>
            <a:ahLst/>
            <a:cxnLst/>
            <a:rect l="l" t="t" r="r" b="b"/>
            <a:pathLst>
              <a:path w="6405801" h="10413997">
                <a:moveTo>
                  <a:pt x="0" y="0"/>
                </a:moveTo>
                <a:lnTo>
                  <a:pt x="6405800" y="0"/>
                </a:lnTo>
                <a:lnTo>
                  <a:pt x="6405800" y="10413997"/>
                </a:lnTo>
                <a:lnTo>
                  <a:pt x="0" y="104139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0" name="Group 10"/>
          <p:cNvGrpSpPr>
            <a:grpSpLocks noChangeAspect="1"/>
          </p:cNvGrpSpPr>
          <p:nvPr/>
        </p:nvGrpSpPr>
        <p:grpSpPr>
          <a:xfrm>
            <a:off x="14141110" y="-63503"/>
            <a:ext cx="4210383" cy="9413872"/>
            <a:chOff x="0" y="0"/>
            <a:chExt cx="4210393" cy="9413875"/>
          </a:xfrm>
        </p:grpSpPr>
        <p:sp>
          <p:nvSpPr>
            <p:cNvPr id="11" name="Freeform 11"/>
            <p:cNvSpPr/>
            <p:nvPr/>
          </p:nvSpPr>
          <p:spPr>
            <a:xfrm>
              <a:off x="170307" y="738124"/>
              <a:ext cx="880110" cy="696468"/>
            </a:xfrm>
            <a:custGeom>
              <a:avLst/>
              <a:gdLst/>
              <a:ahLst/>
              <a:cxnLst/>
              <a:rect l="l" t="t" r="r" b="b"/>
              <a:pathLst>
                <a:path w="880110" h="696468">
                  <a:moveTo>
                    <a:pt x="126619" y="0"/>
                  </a:moveTo>
                  <a:cubicBezTo>
                    <a:pt x="125476" y="0"/>
                    <a:pt x="124460" y="635"/>
                    <a:pt x="123952" y="1778"/>
                  </a:cubicBezTo>
                  <a:cubicBezTo>
                    <a:pt x="116205" y="19050"/>
                    <a:pt x="99695" y="49911"/>
                    <a:pt x="73533" y="72898"/>
                  </a:cubicBezTo>
                  <a:cubicBezTo>
                    <a:pt x="56642" y="88011"/>
                    <a:pt x="21717" y="93218"/>
                    <a:pt x="3048" y="95123"/>
                  </a:cubicBezTo>
                  <a:cubicBezTo>
                    <a:pt x="2032" y="95377"/>
                    <a:pt x="1016" y="95885"/>
                    <a:pt x="635" y="96901"/>
                  </a:cubicBezTo>
                  <a:cubicBezTo>
                    <a:pt x="0" y="98425"/>
                    <a:pt x="635" y="100076"/>
                    <a:pt x="2032" y="100838"/>
                  </a:cubicBezTo>
                  <a:cubicBezTo>
                    <a:pt x="16129" y="107188"/>
                    <a:pt x="40513" y="119888"/>
                    <a:pt x="60579" y="139954"/>
                  </a:cubicBezTo>
                  <a:cubicBezTo>
                    <a:pt x="83312" y="162306"/>
                    <a:pt x="89154" y="205613"/>
                    <a:pt x="90805" y="226314"/>
                  </a:cubicBezTo>
                  <a:cubicBezTo>
                    <a:pt x="90805" y="227330"/>
                    <a:pt x="91440" y="228219"/>
                    <a:pt x="92329" y="228600"/>
                  </a:cubicBezTo>
                  <a:cubicBezTo>
                    <a:pt x="92837" y="228854"/>
                    <a:pt x="93218" y="228854"/>
                    <a:pt x="93726" y="228854"/>
                  </a:cubicBezTo>
                  <a:cubicBezTo>
                    <a:pt x="94742" y="228854"/>
                    <a:pt x="95758" y="228346"/>
                    <a:pt x="96266" y="227330"/>
                  </a:cubicBezTo>
                  <a:cubicBezTo>
                    <a:pt x="105283" y="209169"/>
                    <a:pt x="124841" y="171704"/>
                    <a:pt x="141351" y="158623"/>
                  </a:cubicBezTo>
                  <a:cubicBezTo>
                    <a:pt x="162306" y="141986"/>
                    <a:pt x="198120" y="136779"/>
                    <a:pt x="218440" y="135128"/>
                  </a:cubicBezTo>
                  <a:cubicBezTo>
                    <a:pt x="218440" y="135128"/>
                    <a:pt x="218440" y="135128"/>
                    <a:pt x="218567" y="135128"/>
                  </a:cubicBezTo>
                  <a:cubicBezTo>
                    <a:pt x="219710" y="135128"/>
                    <a:pt x="220599" y="134493"/>
                    <a:pt x="220980" y="133350"/>
                  </a:cubicBezTo>
                  <a:cubicBezTo>
                    <a:pt x="221488" y="131826"/>
                    <a:pt x="220726" y="130302"/>
                    <a:pt x="219329" y="129540"/>
                  </a:cubicBezTo>
                  <a:cubicBezTo>
                    <a:pt x="196596" y="120015"/>
                    <a:pt x="176149" y="105410"/>
                    <a:pt x="160020" y="86868"/>
                  </a:cubicBezTo>
                  <a:cubicBezTo>
                    <a:pt x="136525" y="60071"/>
                    <a:pt x="130937" y="22860"/>
                    <a:pt x="129540" y="2794"/>
                  </a:cubicBezTo>
                  <a:cubicBezTo>
                    <a:pt x="129413" y="1524"/>
                    <a:pt x="128778" y="635"/>
                    <a:pt x="127762" y="254"/>
                  </a:cubicBezTo>
                  <a:cubicBezTo>
                    <a:pt x="127381" y="127"/>
                    <a:pt x="127000" y="0"/>
                    <a:pt x="126492" y="0"/>
                  </a:cubicBezTo>
                  <a:close/>
                  <a:moveTo>
                    <a:pt x="646557" y="20828"/>
                  </a:moveTo>
                  <a:cubicBezTo>
                    <a:pt x="643890" y="20828"/>
                    <a:pt x="641350" y="22352"/>
                    <a:pt x="640080" y="25146"/>
                  </a:cubicBezTo>
                  <a:cubicBezTo>
                    <a:pt x="620903" y="67437"/>
                    <a:pt x="580644" y="143764"/>
                    <a:pt x="516255" y="201041"/>
                  </a:cubicBezTo>
                  <a:cubicBezTo>
                    <a:pt x="474726" y="237998"/>
                    <a:pt x="388366" y="251206"/>
                    <a:pt x="342519" y="255524"/>
                  </a:cubicBezTo>
                  <a:cubicBezTo>
                    <a:pt x="340106" y="255651"/>
                    <a:pt x="337947" y="257302"/>
                    <a:pt x="336931" y="259461"/>
                  </a:cubicBezTo>
                  <a:cubicBezTo>
                    <a:pt x="335153" y="263144"/>
                    <a:pt x="336550" y="267462"/>
                    <a:pt x="340233" y="269240"/>
                  </a:cubicBezTo>
                  <a:cubicBezTo>
                    <a:pt x="374523" y="284861"/>
                    <a:pt x="434340" y="316230"/>
                    <a:pt x="484124" y="365506"/>
                  </a:cubicBezTo>
                  <a:cubicBezTo>
                    <a:pt x="539750" y="420497"/>
                    <a:pt x="554482" y="527304"/>
                    <a:pt x="558292" y="578358"/>
                  </a:cubicBezTo>
                  <a:cubicBezTo>
                    <a:pt x="558419" y="580771"/>
                    <a:pt x="559943" y="583184"/>
                    <a:pt x="562229" y="584200"/>
                  </a:cubicBezTo>
                  <a:cubicBezTo>
                    <a:pt x="563245" y="584708"/>
                    <a:pt x="564388" y="584962"/>
                    <a:pt x="565404" y="584962"/>
                  </a:cubicBezTo>
                  <a:cubicBezTo>
                    <a:pt x="568071" y="584962"/>
                    <a:pt x="570611" y="583438"/>
                    <a:pt x="571881" y="581025"/>
                  </a:cubicBezTo>
                  <a:cubicBezTo>
                    <a:pt x="593979" y="535940"/>
                    <a:pt x="642366" y="444246"/>
                    <a:pt x="683006" y="411734"/>
                  </a:cubicBezTo>
                  <a:cubicBezTo>
                    <a:pt x="734441" y="370713"/>
                    <a:pt x="822452" y="357759"/>
                    <a:pt x="872490" y="353822"/>
                  </a:cubicBezTo>
                  <a:cubicBezTo>
                    <a:pt x="875157" y="353568"/>
                    <a:pt x="877443" y="351917"/>
                    <a:pt x="878586" y="349377"/>
                  </a:cubicBezTo>
                  <a:cubicBezTo>
                    <a:pt x="880110" y="345694"/>
                    <a:pt x="878332" y="341503"/>
                    <a:pt x="874522" y="339979"/>
                  </a:cubicBezTo>
                  <a:cubicBezTo>
                    <a:pt x="818515" y="316738"/>
                    <a:pt x="768477" y="280797"/>
                    <a:pt x="728472" y="235077"/>
                  </a:cubicBezTo>
                  <a:cubicBezTo>
                    <a:pt x="671068" y="169164"/>
                    <a:pt x="657098" y="77089"/>
                    <a:pt x="653796" y="28067"/>
                  </a:cubicBezTo>
                  <a:cubicBezTo>
                    <a:pt x="653669" y="25400"/>
                    <a:pt x="652018" y="22860"/>
                    <a:pt x="649605" y="21844"/>
                  </a:cubicBezTo>
                  <a:cubicBezTo>
                    <a:pt x="648589" y="21336"/>
                    <a:pt x="647573" y="21209"/>
                    <a:pt x="646557" y="21209"/>
                  </a:cubicBezTo>
                  <a:close/>
                  <a:moveTo>
                    <a:pt x="206629" y="352044"/>
                  </a:moveTo>
                  <a:cubicBezTo>
                    <a:pt x="204978" y="352044"/>
                    <a:pt x="203454" y="352933"/>
                    <a:pt x="202692" y="354584"/>
                  </a:cubicBezTo>
                  <a:cubicBezTo>
                    <a:pt x="191008" y="380492"/>
                    <a:pt x="166370" y="427228"/>
                    <a:pt x="126873" y="461645"/>
                  </a:cubicBezTo>
                  <a:cubicBezTo>
                    <a:pt x="101473" y="484378"/>
                    <a:pt x="48895" y="492252"/>
                    <a:pt x="20701" y="495046"/>
                  </a:cubicBezTo>
                  <a:cubicBezTo>
                    <a:pt x="19304" y="495173"/>
                    <a:pt x="17907" y="496062"/>
                    <a:pt x="17145" y="497586"/>
                  </a:cubicBezTo>
                  <a:cubicBezTo>
                    <a:pt x="16129" y="499745"/>
                    <a:pt x="17018" y="502412"/>
                    <a:pt x="19177" y="503428"/>
                  </a:cubicBezTo>
                  <a:cubicBezTo>
                    <a:pt x="40132" y="512953"/>
                    <a:pt x="76708" y="532257"/>
                    <a:pt x="107188" y="562356"/>
                  </a:cubicBezTo>
                  <a:cubicBezTo>
                    <a:pt x="141224" y="596011"/>
                    <a:pt x="150114" y="661289"/>
                    <a:pt x="152400" y="692404"/>
                  </a:cubicBezTo>
                  <a:cubicBezTo>
                    <a:pt x="152654" y="694055"/>
                    <a:pt x="153416" y="695452"/>
                    <a:pt x="154940" y="696087"/>
                  </a:cubicBezTo>
                  <a:cubicBezTo>
                    <a:pt x="155448" y="696341"/>
                    <a:pt x="156083" y="696468"/>
                    <a:pt x="156718" y="696468"/>
                  </a:cubicBezTo>
                  <a:cubicBezTo>
                    <a:pt x="158369" y="696468"/>
                    <a:pt x="160020" y="695579"/>
                    <a:pt x="160782" y="693928"/>
                  </a:cubicBezTo>
                  <a:cubicBezTo>
                    <a:pt x="174498" y="666369"/>
                    <a:pt x="203962" y="610108"/>
                    <a:pt x="228854" y="590296"/>
                  </a:cubicBezTo>
                  <a:cubicBezTo>
                    <a:pt x="260223" y="565150"/>
                    <a:pt x="314198" y="557530"/>
                    <a:pt x="344678" y="554990"/>
                  </a:cubicBezTo>
                  <a:cubicBezTo>
                    <a:pt x="346329" y="554863"/>
                    <a:pt x="347726" y="553720"/>
                    <a:pt x="348488" y="552323"/>
                  </a:cubicBezTo>
                  <a:cubicBezTo>
                    <a:pt x="349504" y="550164"/>
                    <a:pt x="348361" y="547497"/>
                    <a:pt x="346202" y="546608"/>
                  </a:cubicBezTo>
                  <a:cubicBezTo>
                    <a:pt x="311785" y="532384"/>
                    <a:pt x="281178" y="510540"/>
                    <a:pt x="256794" y="482600"/>
                  </a:cubicBezTo>
                  <a:cubicBezTo>
                    <a:pt x="221615" y="442468"/>
                    <a:pt x="213106" y="386080"/>
                    <a:pt x="211074" y="355981"/>
                  </a:cubicBezTo>
                  <a:cubicBezTo>
                    <a:pt x="210947" y="354330"/>
                    <a:pt x="210058" y="352933"/>
                    <a:pt x="208534" y="352298"/>
                  </a:cubicBezTo>
                  <a:cubicBezTo>
                    <a:pt x="207899" y="352044"/>
                    <a:pt x="207264" y="351917"/>
                    <a:pt x="206629" y="351917"/>
                  </a:cubicBezTo>
                  <a:close/>
                </a:path>
              </a:pathLst>
            </a:custGeom>
            <a:solidFill>
              <a:srgbClr val="935F55"/>
            </a:solidFill>
          </p:spPr>
        </p:sp>
        <p:sp>
          <p:nvSpPr>
            <p:cNvPr id="12" name="Freeform 12"/>
            <p:cNvSpPr/>
            <p:nvPr/>
          </p:nvSpPr>
          <p:spPr>
            <a:xfrm>
              <a:off x="583184" y="63500"/>
              <a:ext cx="3563620" cy="6659626"/>
            </a:xfrm>
            <a:custGeom>
              <a:avLst/>
              <a:gdLst/>
              <a:ahLst/>
              <a:cxnLst/>
              <a:rect l="l" t="t" r="r" b="b"/>
              <a:pathLst>
                <a:path w="3563620" h="6659626">
                  <a:moveTo>
                    <a:pt x="0" y="0"/>
                  </a:moveTo>
                  <a:lnTo>
                    <a:pt x="0" y="6659626"/>
                  </a:lnTo>
                  <a:lnTo>
                    <a:pt x="3563620" y="6659626"/>
                  </a:lnTo>
                  <a:lnTo>
                    <a:pt x="3563620" y="0"/>
                  </a:lnTo>
                  <a:close/>
                </a:path>
              </a:pathLst>
            </a:custGeom>
            <a:solidFill>
              <a:srgbClr val="000000">
                <a:alpha val="0"/>
              </a:srgbClr>
            </a:solidFill>
          </p:spPr>
        </p:sp>
        <p:sp>
          <p:nvSpPr>
            <p:cNvPr id="13" name="Freeform 13"/>
            <p:cNvSpPr/>
            <p:nvPr/>
          </p:nvSpPr>
          <p:spPr>
            <a:xfrm>
              <a:off x="63500" y="639445"/>
              <a:ext cx="1039368" cy="918845"/>
            </a:xfrm>
            <a:custGeom>
              <a:avLst/>
              <a:gdLst/>
              <a:ahLst/>
              <a:cxnLst/>
              <a:rect l="l" t="t" r="r" b="b"/>
              <a:pathLst>
                <a:path w="1039368" h="918845">
                  <a:moveTo>
                    <a:pt x="0" y="918845"/>
                  </a:moveTo>
                  <a:lnTo>
                    <a:pt x="1039368" y="918845"/>
                  </a:lnTo>
                  <a:lnTo>
                    <a:pt x="1039368" y="0"/>
                  </a:lnTo>
                  <a:lnTo>
                    <a:pt x="0" y="0"/>
                  </a:lnTo>
                  <a:close/>
                </a:path>
              </a:pathLst>
            </a:custGeom>
            <a:solidFill>
              <a:srgbClr val="000000">
                <a:alpha val="0"/>
              </a:srgbClr>
            </a:solidFill>
          </p:spPr>
        </p:sp>
        <p:sp>
          <p:nvSpPr>
            <p:cNvPr id="14" name="Freeform 14"/>
            <p:cNvSpPr/>
            <p:nvPr/>
          </p:nvSpPr>
          <p:spPr>
            <a:xfrm>
              <a:off x="2491232" y="6723126"/>
              <a:ext cx="1655699" cy="2627249"/>
            </a:xfrm>
            <a:custGeom>
              <a:avLst/>
              <a:gdLst/>
              <a:ahLst/>
              <a:cxnLst/>
              <a:rect l="l" t="t" r="r" b="b"/>
              <a:pathLst>
                <a:path w="1655699" h="2627249">
                  <a:moveTo>
                    <a:pt x="0" y="0"/>
                  </a:moveTo>
                  <a:lnTo>
                    <a:pt x="0" y="2627249"/>
                  </a:lnTo>
                  <a:lnTo>
                    <a:pt x="1655699" y="2627249"/>
                  </a:lnTo>
                  <a:lnTo>
                    <a:pt x="1655699" y="0"/>
                  </a:lnTo>
                  <a:close/>
                </a:path>
              </a:pathLst>
            </a:custGeom>
            <a:solidFill>
              <a:srgbClr val="000000">
                <a:alpha val="0"/>
              </a:srgbClr>
            </a:solidFill>
          </p:spPr>
        </p:sp>
      </p:grpSp>
      <p:sp>
        <p:nvSpPr>
          <p:cNvPr id="15" name="TextBox 15"/>
          <p:cNvSpPr txBox="1"/>
          <p:nvPr/>
        </p:nvSpPr>
        <p:spPr>
          <a:xfrm>
            <a:off x="6188421" y="438588"/>
            <a:ext cx="7809967" cy="1065571"/>
          </a:xfrm>
          <a:prstGeom prst="rect">
            <a:avLst/>
          </a:prstGeom>
        </p:spPr>
        <p:txBody>
          <a:bodyPr lIns="0" tIns="0" rIns="0" bIns="0" rtlCol="0" anchor="t">
            <a:spAutoFit/>
          </a:bodyPr>
          <a:lstStyle/>
          <a:p>
            <a:pPr algn="l">
              <a:lnSpc>
                <a:spcPts val="8400"/>
              </a:lnSpc>
            </a:pPr>
            <a:r>
              <a:rPr lang="en-US" sz="6000" b="1">
                <a:solidFill>
                  <a:srgbClr val="935F55"/>
                </a:solidFill>
                <a:latin typeface="Comic Sans Bold"/>
                <a:ea typeface="Comic Sans Bold"/>
                <a:cs typeface="Comic Sans Bold"/>
                <a:sym typeface="Comic Sans Bold"/>
              </a:rPr>
              <a:t>3. Literature Review</a:t>
            </a:r>
          </a:p>
        </p:txBody>
      </p:sp>
      <p:sp>
        <p:nvSpPr>
          <p:cNvPr id="16" name="TextBox 16"/>
          <p:cNvSpPr txBox="1"/>
          <p:nvPr/>
        </p:nvSpPr>
        <p:spPr>
          <a:xfrm>
            <a:off x="6661442" y="1721825"/>
            <a:ext cx="9194321" cy="7857906"/>
          </a:xfrm>
          <a:prstGeom prst="rect">
            <a:avLst/>
          </a:prstGeom>
        </p:spPr>
        <p:txBody>
          <a:bodyPr lIns="0" tIns="0" rIns="0" bIns="0" rtlCol="0" anchor="t">
            <a:spAutoFit/>
          </a:bodyPr>
          <a:lstStyle/>
          <a:p>
            <a:pPr algn="just">
              <a:lnSpc>
                <a:spcPts val="4632"/>
              </a:lnSpc>
            </a:pPr>
            <a:r>
              <a:rPr lang="en-US" sz="3309">
                <a:solidFill>
                  <a:srgbClr val="935F55"/>
                </a:solidFill>
                <a:latin typeface="Cakerolli"/>
                <a:ea typeface="Cakerolli"/>
                <a:cs typeface="Cakerolli"/>
                <a:sym typeface="Cakerolli"/>
              </a:rPr>
              <a:t>Existing research on recipe ingredient extraction primarily focuses on rule-based systems and keyword identification, which often fail to generalize across different recipe formats. NLP techniques such as tokenization, POS tagging, and Named Entity Recognition (NER) have improved accuracy by understanding linguistic patterns. Machine learning models, particularly supervised learning methods trained on labeled datasets, further enhance extraction performance. Additionally, food ontologies have been proposed to classify extracted ingredients into meaningful categories, improving retrieval efficiency.</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EAC2"/>
        </a:solidFill>
        <a:effectLst/>
      </p:bgPr>
    </p:bg>
    <p:spTree>
      <p:nvGrpSpPr>
        <p:cNvPr id="1" name=""/>
        <p:cNvGrpSpPr/>
        <p:nvPr/>
      </p:nvGrpSpPr>
      <p:grpSpPr>
        <a:xfrm>
          <a:off x="0" y="0"/>
          <a:ext cx="0" cy="0"/>
          <a:chOff x="0" y="0"/>
          <a:chExt cx="0" cy="0"/>
        </a:xfrm>
      </p:grpSpPr>
      <p:sp>
        <p:nvSpPr>
          <p:cNvPr id="2" name="Freeform 2"/>
          <p:cNvSpPr/>
          <p:nvPr/>
        </p:nvSpPr>
        <p:spPr>
          <a:xfrm>
            <a:off x="0" y="-834390"/>
            <a:ext cx="18288000" cy="11953875"/>
          </a:xfrm>
          <a:custGeom>
            <a:avLst/>
            <a:gdLst/>
            <a:ahLst/>
            <a:cxnLst/>
            <a:rect l="l" t="t" r="r" b="b"/>
            <a:pathLst>
              <a:path w="18288000" h="11953875">
                <a:moveTo>
                  <a:pt x="0" y="0"/>
                </a:moveTo>
                <a:lnTo>
                  <a:pt x="18288000" y="0"/>
                </a:lnTo>
                <a:lnTo>
                  <a:pt x="18288000" y="11953875"/>
                </a:lnTo>
                <a:lnTo>
                  <a:pt x="0" y="11953875"/>
                </a:lnTo>
                <a:lnTo>
                  <a:pt x="0" y="0"/>
                </a:lnTo>
                <a:close/>
              </a:path>
            </a:pathLst>
          </a:custGeom>
          <a:blipFill>
            <a:blip r:embed="rId2">
              <a:alphaModFix amt="55000"/>
            </a:blip>
            <a:stretch>
              <a:fillRect/>
            </a:stretch>
          </a:blipFill>
        </p:spPr>
      </p:sp>
      <p:sp>
        <p:nvSpPr>
          <p:cNvPr id="3" name="Freeform 3"/>
          <p:cNvSpPr/>
          <p:nvPr/>
        </p:nvSpPr>
        <p:spPr>
          <a:xfrm>
            <a:off x="-63503" y="8305352"/>
            <a:ext cx="2213810" cy="2045151"/>
          </a:xfrm>
          <a:custGeom>
            <a:avLst/>
            <a:gdLst/>
            <a:ahLst/>
            <a:cxnLst/>
            <a:rect l="l" t="t" r="r" b="b"/>
            <a:pathLst>
              <a:path w="2213810" h="2045151">
                <a:moveTo>
                  <a:pt x="0" y="0"/>
                </a:moveTo>
                <a:lnTo>
                  <a:pt x="2213810" y="0"/>
                </a:lnTo>
                <a:lnTo>
                  <a:pt x="2213810" y="2045151"/>
                </a:lnTo>
                <a:lnTo>
                  <a:pt x="0" y="20451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056143" y="-1352102"/>
            <a:ext cx="5437784" cy="5287070"/>
          </a:xfrm>
          <a:custGeom>
            <a:avLst/>
            <a:gdLst/>
            <a:ahLst/>
            <a:cxnLst/>
            <a:rect l="l" t="t" r="r" b="b"/>
            <a:pathLst>
              <a:path w="5437784" h="5287070">
                <a:moveTo>
                  <a:pt x="0" y="0"/>
                </a:moveTo>
                <a:lnTo>
                  <a:pt x="5437785" y="0"/>
                </a:lnTo>
                <a:lnTo>
                  <a:pt x="5437785" y="5287070"/>
                </a:lnTo>
                <a:lnTo>
                  <a:pt x="0" y="52870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3601605" y="649289"/>
            <a:ext cx="4749898" cy="2627987"/>
          </a:xfrm>
          <a:custGeom>
            <a:avLst/>
            <a:gdLst/>
            <a:ahLst/>
            <a:cxnLst/>
            <a:rect l="l" t="t" r="r" b="b"/>
            <a:pathLst>
              <a:path w="4749898" h="2627987">
                <a:moveTo>
                  <a:pt x="0" y="0"/>
                </a:moveTo>
                <a:lnTo>
                  <a:pt x="4749898" y="0"/>
                </a:lnTo>
                <a:lnTo>
                  <a:pt x="4749898" y="2627987"/>
                </a:lnTo>
                <a:lnTo>
                  <a:pt x="0" y="26279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6084744" y="8461438"/>
            <a:ext cx="2266750" cy="1889065"/>
          </a:xfrm>
          <a:custGeom>
            <a:avLst/>
            <a:gdLst/>
            <a:ahLst/>
            <a:cxnLst/>
            <a:rect l="l" t="t" r="r" b="b"/>
            <a:pathLst>
              <a:path w="2266750" h="1889065">
                <a:moveTo>
                  <a:pt x="0" y="0"/>
                </a:moveTo>
                <a:lnTo>
                  <a:pt x="2266750" y="0"/>
                </a:lnTo>
                <a:lnTo>
                  <a:pt x="2266750" y="1889065"/>
                </a:lnTo>
                <a:lnTo>
                  <a:pt x="0" y="18890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7" name="Group 7"/>
          <p:cNvGrpSpPr>
            <a:grpSpLocks noChangeAspect="1"/>
          </p:cNvGrpSpPr>
          <p:nvPr/>
        </p:nvGrpSpPr>
        <p:grpSpPr>
          <a:xfrm>
            <a:off x="0" y="8356368"/>
            <a:ext cx="2084927" cy="1930632"/>
            <a:chOff x="0" y="0"/>
            <a:chExt cx="2084934" cy="1930629"/>
          </a:xfrm>
        </p:grpSpPr>
        <p:sp>
          <p:nvSpPr>
            <p:cNvPr id="8" name="Freeform 8"/>
            <p:cNvSpPr/>
            <p:nvPr/>
          </p:nvSpPr>
          <p:spPr>
            <a:xfrm>
              <a:off x="0" y="0"/>
              <a:ext cx="2084959" cy="1930654"/>
            </a:xfrm>
            <a:custGeom>
              <a:avLst/>
              <a:gdLst/>
              <a:ahLst/>
              <a:cxnLst/>
              <a:rect l="l" t="t" r="r" b="b"/>
              <a:pathLst>
                <a:path w="2084959" h="1930654">
                  <a:moveTo>
                    <a:pt x="0" y="0"/>
                  </a:moveTo>
                  <a:lnTo>
                    <a:pt x="0" y="1930654"/>
                  </a:lnTo>
                  <a:lnTo>
                    <a:pt x="2084959" y="1930654"/>
                  </a:lnTo>
                  <a:lnTo>
                    <a:pt x="2084959" y="0"/>
                  </a:lnTo>
                  <a:close/>
                </a:path>
              </a:pathLst>
            </a:custGeom>
            <a:solidFill>
              <a:srgbClr val="000000">
                <a:alpha val="0"/>
              </a:srgbClr>
            </a:solidFill>
          </p:spPr>
        </p:sp>
      </p:grpSp>
      <p:grpSp>
        <p:nvGrpSpPr>
          <p:cNvPr id="9" name="Group 9"/>
          <p:cNvGrpSpPr>
            <a:grpSpLocks noChangeAspect="1"/>
          </p:cNvGrpSpPr>
          <p:nvPr/>
        </p:nvGrpSpPr>
        <p:grpSpPr>
          <a:xfrm>
            <a:off x="16148247" y="8512454"/>
            <a:ext cx="2139753" cy="1774546"/>
            <a:chOff x="0" y="0"/>
            <a:chExt cx="2139747" cy="1774546"/>
          </a:xfrm>
        </p:grpSpPr>
        <p:sp>
          <p:nvSpPr>
            <p:cNvPr id="10" name="Freeform 10"/>
            <p:cNvSpPr/>
            <p:nvPr/>
          </p:nvSpPr>
          <p:spPr>
            <a:xfrm>
              <a:off x="0" y="0"/>
              <a:ext cx="2139696" cy="1774571"/>
            </a:xfrm>
            <a:custGeom>
              <a:avLst/>
              <a:gdLst/>
              <a:ahLst/>
              <a:cxnLst/>
              <a:rect l="l" t="t" r="r" b="b"/>
              <a:pathLst>
                <a:path w="2139696" h="1774571">
                  <a:moveTo>
                    <a:pt x="0" y="0"/>
                  </a:moveTo>
                  <a:lnTo>
                    <a:pt x="0" y="1774571"/>
                  </a:lnTo>
                  <a:lnTo>
                    <a:pt x="2139696" y="1774571"/>
                  </a:lnTo>
                  <a:lnTo>
                    <a:pt x="2139696" y="0"/>
                  </a:lnTo>
                  <a:close/>
                </a:path>
              </a:pathLst>
            </a:custGeom>
            <a:solidFill>
              <a:srgbClr val="000000">
                <a:alpha val="0"/>
              </a:srgbClr>
            </a:solidFill>
          </p:spPr>
        </p:sp>
      </p:grpSp>
      <p:sp>
        <p:nvSpPr>
          <p:cNvPr id="11" name="Freeform 11"/>
          <p:cNvSpPr/>
          <p:nvPr/>
        </p:nvSpPr>
        <p:spPr>
          <a:xfrm>
            <a:off x="249631" y="2299125"/>
            <a:ext cx="9295724" cy="2484493"/>
          </a:xfrm>
          <a:custGeom>
            <a:avLst/>
            <a:gdLst/>
            <a:ahLst/>
            <a:cxnLst/>
            <a:rect l="l" t="t" r="r" b="b"/>
            <a:pathLst>
              <a:path w="9295724" h="2484493">
                <a:moveTo>
                  <a:pt x="0" y="0"/>
                </a:moveTo>
                <a:lnTo>
                  <a:pt x="9295724" y="0"/>
                </a:lnTo>
                <a:lnTo>
                  <a:pt x="9295724" y="2484494"/>
                </a:lnTo>
                <a:lnTo>
                  <a:pt x="0" y="24844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TextBox 12"/>
          <p:cNvSpPr txBox="1"/>
          <p:nvPr/>
        </p:nvSpPr>
        <p:spPr>
          <a:xfrm>
            <a:off x="959661" y="3317684"/>
            <a:ext cx="8015448" cy="1220648"/>
          </a:xfrm>
          <a:prstGeom prst="rect">
            <a:avLst/>
          </a:prstGeom>
        </p:spPr>
        <p:txBody>
          <a:bodyPr lIns="0" tIns="0" rIns="0" bIns="0" rtlCol="0" anchor="t">
            <a:spAutoFit/>
          </a:bodyPr>
          <a:lstStyle/>
          <a:p>
            <a:pPr algn="ctr">
              <a:lnSpc>
                <a:spcPts val="2421"/>
              </a:lnSpc>
            </a:pPr>
            <a:r>
              <a:rPr lang="en-US" sz="1770" b="1">
                <a:solidFill>
                  <a:srgbClr val="963831"/>
                </a:solidFill>
                <a:latin typeface="Comic Sans Bold"/>
                <a:ea typeface="Comic Sans Bold"/>
                <a:cs typeface="Comic Sans Bold"/>
                <a:sym typeface="Comic Sans Bold"/>
              </a:rPr>
              <a:t>FRIES is a rule-based system that extracts structured data from online food recipes, including ingredient names, quantities, units, and cooking methods. It achieves high accuracy and aids in improving nutritional estimation and personalized recipe recommendations.</a:t>
            </a:r>
          </a:p>
        </p:txBody>
      </p:sp>
      <p:sp>
        <p:nvSpPr>
          <p:cNvPr id="13" name="TextBox 13"/>
          <p:cNvSpPr txBox="1"/>
          <p:nvPr/>
        </p:nvSpPr>
        <p:spPr>
          <a:xfrm>
            <a:off x="3160419" y="1267"/>
            <a:ext cx="10892880" cy="1094740"/>
          </a:xfrm>
          <a:prstGeom prst="rect">
            <a:avLst/>
          </a:prstGeom>
        </p:spPr>
        <p:txBody>
          <a:bodyPr lIns="0" tIns="0" rIns="0" bIns="0" rtlCol="0" anchor="t">
            <a:spAutoFit/>
          </a:bodyPr>
          <a:lstStyle/>
          <a:p>
            <a:pPr algn="ctr">
              <a:lnSpc>
                <a:spcPts val="8959"/>
              </a:lnSpc>
            </a:pPr>
            <a:r>
              <a:rPr lang="en-US" sz="6399" b="1" spc="319">
                <a:solidFill>
                  <a:srgbClr val="935F55"/>
                </a:solidFill>
                <a:latin typeface="Comic Sans Bold"/>
                <a:ea typeface="Comic Sans Bold"/>
                <a:cs typeface="Comic Sans Bold"/>
                <a:sym typeface="Comic Sans Bold"/>
              </a:rPr>
              <a:t>3. Literature Review</a:t>
            </a:r>
          </a:p>
        </p:txBody>
      </p:sp>
      <p:sp>
        <p:nvSpPr>
          <p:cNvPr id="14" name="TextBox 14"/>
          <p:cNvSpPr txBox="1"/>
          <p:nvPr/>
        </p:nvSpPr>
        <p:spPr>
          <a:xfrm>
            <a:off x="1615428" y="2373439"/>
            <a:ext cx="6846674" cy="763270"/>
          </a:xfrm>
          <a:prstGeom prst="rect">
            <a:avLst/>
          </a:prstGeom>
        </p:spPr>
        <p:txBody>
          <a:bodyPr lIns="0" tIns="0" rIns="0" bIns="0" rtlCol="0" anchor="t">
            <a:spAutoFit/>
          </a:bodyPr>
          <a:lstStyle/>
          <a:p>
            <a:pPr algn="ctr">
              <a:lnSpc>
                <a:spcPts val="3079"/>
              </a:lnSpc>
              <a:spcBef>
                <a:spcPct val="0"/>
              </a:spcBef>
            </a:pPr>
            <a:r>
              <a:rPr lang="en-US" sz="2199" b="1">
                <a:solidFill>
                  <a:srgbClr val="4A210F"/>
                </a:solidFill>
                <a:latin typeface="Comic Sans Bold"/>
                <a:ea typeface="Comic Sans Bold"/>
                <a:cs typeface="Comic Sans Bold"/>
                <a:sym typeface="Comic Sans Bold"/>
              </a:rPr>
              <a:t>Information Extraction from Unstructured Recipe Data Nuno Silva, David Ribeiro, Liliana Ferreira </a:t>
            </a:r>
          </a:p>
        </p:txBody>
      </p:sp>
      <p:sp>
        <p:nvSpPr>
          <p:cNvPr id="15" name="Freeform 15"/>
          <p:cNvSpPr/>
          <p:nvPr/>
        </p:nvSpPr>
        <p:spPr>
          <a:xfrm>
            <a:off x="249631" y="5272064"/>
            <a:ext cx="9295724" cy="2484493"/>
          </a:xfrm>
          <a:custGeom>
            <a:avLst/>
            <a:gdLst/>
            <a:ahLst/>
            <a:cxnLst/>
            <a:rect l="l" t="t" r="r" b="b"/>
            <a:pathLst>
              <a:path w="9295724" h="2484493">
                <a:moveTo>
                  <a:pt x="0" y="0"/>
                </a:moveTo>
                <a:lnTo>
                  <a:pt x="9295724" y="0"/>
                </a:lnTo>
                <a:lnTo>
                  <a:pt x="9295724" y="2484493"/>
                </a:lnTo>
                <a:lnTo>
                  <a:pt x="0" y="24844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TextBox 16"/>
          <p:cNvSpPr txBox="1"/>
          <p:nvPr/>
        </p:nvSpPr>
        <p:spPr>
          <a:xfrm>
            <a:off x="959661" y="6290622"/>
            <a:ext cx="8015448" cy="1220648"/>
          </a:xfrm>
          <a:prstGeom prst="rect">
            <a:avLst/>
          </a:prstGeom>
        </p:spPr>
        <p:txBody>
          <a:bodyPr lIns="0" tIns="0" rIns="0" bIns="0" rtlCol="0" anchor="t">
            <a:spAutoFit/>
          </a:bodyPr>
          <a:lstStyle/>
          <a:p>
            <a:pPr algn="ctr">
              <a:lnSpc>
                <a:spcPts val="2421"/>
              </a:lnSpc>
            </a:pPr>
            <a:r>
              <a:rPr lang="en-US" sz="1770" b="1">
                <a:solidFill>
                  <a:srgbClr val="963831"/>
                </a:solidFill>
                <a:latin typeface="Comic Sans Bold"/>
                <a:ea typeface="Comic Sans Bold"/>
                <a:cs typeface="Comic Sans Bold"/>
                <a:sym typeface="Comic Sans Bold"/>
              </a:rPr>
              <a:t>The project focuses on extracting ingredients from voice assistant queries using fine-tuned BERT. It achieved a high F1-score of 95.01, highlighting its effectiveness in understanding recipe-related user utterances. The code is publicly available on GitHub.</a:t>
            </a:r>
          </a:p>
        </p:txBody>
      </p:sp>
      <p:sp>
        <p:nvSpPr>
          <p:cNvPr id="17" name="TextBox 17"/>
          <p:cNvSpPr txBox="1"/>
          <p:nvPr/>
        </p:nvSpPr>
        <p:spPr>
          <a:xfrm>
            <a:off x="1332884" y="5354544"/>
            <a:ext cx="7129219" cy="756169"/>
          </a:xfrm>
          <a:prstGeom prst="rect">
            <a:avLst/>
          </a:prstGeom>
        </p:spPr>
        <p:txBody>
          <a:bodyPr lIns="0" tIns="0" rIns="0" bIns="0" rtlCol="0" anchor="t">
            <a:spAutoFit/>
          </a:bodyPr>
          <a:lstStyle/>
          <a:p>
            <a:pPr algn="ctr">
              <a:lnSpc>
                <a:spcPts val="3061"/>
              </a:lnSpc>
              <a:spcBef>
                <a:spcPct val="0"/>
              </a:spcBef>
            </a:pPr>
            <a:r>
              <a:rPr lang="en-US" sz="2186" b="1">
                <a:solidFill>
                  <a:srgbClr val="4A210F"/>
                </a:solidFill>
                <a:latin typeface="Comic Sans Bold"/>
                <a:ea typeface="Comic Sans Bold"/>
                <a:cs typeface="Comic Sans Bold"/>
                <a:sym typeface="Comic Sans Bold"/>
              </a:rPr>
              <a:t> Ingredient Extraction from Text in the Recipe Domain. Arkin Dharawat,Chris Doan </a:t>
            </a:r>
          </a:p>
        </p:txBody>
      </p:sp>
      <p:sp>
        <p:nvSpPr>
          <p:cNvPr id="18" name="Freeform 18"/>
          <p:cNvSpPr/>
          <p:nvPr/>
        </p:nvSpPr>
        <p:spPr>
          <a:xfrm>
            <a:off x="8742645" y="3772531"/>
            <a:ext cx="9295724" cy="2484493"/>
          </a:xfrm>
          <a:custGeom>
            <a:avLst/>
            <a:gdLst/>
            <a:ahLst/>
            <a:cxnLst/>
            <a:rect l="l" t="t" r="r" b="b"/>
            <a:pathLst>
              <a:path w="9295724" h="2484493">
                <a:moveTo>
                  <a:pt x="0" y="0"/>
                </a:moveTo>
                <a:lnTo>
                  <a:pt x="9295724" y="0"/>
                </a:lnTo>
                <a:lnTo>
                  <a:pt x="9295724" y="2484493"/>
                </a:lnTo>
                <a:lnTo>
                  <a:pt x="0" y="24844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9" name="TextBox 19"/>
          <p:cNvSpPr txBox="1"/>
          <p:nvPr/>
        </p:nvSpPr>
        <p:spPr>
          <a:xfrm>
            <a:off x="9382783" y="4614303"/>
            <a:ext cx="8015448" cy="1528108"/>
          </a:xfrm>
          <a:prstGeom prst="rect">
            <a:avLst/>
          </a:prstGeom>
        </p:spPr>
        <p:txBody>
          <a:bodyPr lIns="0" tIns="0" rIns="0" bIns="0" rtlCol="0" anchor="t">
            <a:spAutoFit/>
          </a:bodyPr>
          <a:lstStyle/>
          <a:p>
            <a:pPr algn="ctr">
              <a:lnSpc>
                <a:spcPts val="2421"/>
              </a:lnSpc>
            </a:pPr>
            <a:r>
              <a:rPr lang="en-US" sz="1770" b="1">
                <a:solidFill>
                  <a:srgbClr val="963831"/>
                </a:solidFill>
                <a:latin typeface="Comic Sans Bold"/>
                <a:ea typeface="Comic Sans Bold"/>
                <a:cs typeface="Comic Sans Bold"/>
                <a:sym typeface="Comic Sans Bold"/>
              </a:rPr>
              <a:t>GISMo is a graph-based model designed for recipe personalization through ingredient substitution. It outperforms baselines by using recipe context and ingredient relationships, enabling dietary customization and enhancing image-to-recipe systems for personalized cooking experiences.</a:t>
            </a:r>
          </a:p>
        </p:txBody>
      </p:sp>
      <p:sp>
        <p:nvSpPr>
          <p:cNvPr id="20" name="TextBox 20"/>
          <p:cNvSpPr txBox="1"/>
          <p:nvPr/>
        </p:nvSpPr>
        <p:spPr>
          <a:xfrm>
            <a:off x="9825897" y="3855012"/>
            <a:ext cx="7129219" cy="756169"/>
          </a:xfrm>
          <a:prstGeom prst="rect">
            <a:avLst/>
          </a:prstGeom>
        </p:spPr>
        <p:txBody>
          <a:bodyPr lIns="0" tIns="0" rIns="0" bIns="0" rtlCol="0" anchor="t">
            <a:spAutoFit/>
          </a:bodyPr>
          <a:lstStyle/>
          <a:p>
            <a:pPr algn="ctr">
              <a:lnSpc>
                <a:spcPts val="3061"/>
              </a:lnSpc>
              <a:spcBef>
                <a:spcPct val="0"/>
              </a:spcBef>
            </a:pPr>
            <a:r>
              <a:rPr lang="en-US" sz="2186" b="1">
                <a:solidFill>
                  <a:srgbClr val="4A210F"/>
                </a:solidFill>
                <a:latin typeface="Comic Sans Bold"/>
                <a:ea typeface="Comic Sans Bold"/>
                <a:cs typeface="Comic Sans Bold"/>
                <a:sym typeface="Comic Sans Bold"/>
              </a:rPr>
              <a:t>Learning to Substitute Ingredients in Recipes Bahare Fatemi, Quentin Duval, Rohit Girdhar</a:t>
            </a:r>
          </a:p>
        </p:txBody>
      </p:sp>
      <p:sp>
        <p:nvSpPr>
          <p:cNvPr id="21" name="Freeform 21"/>
          <p:cNvSpPr/>
          <p:nvPr/>
        </p:nvSpPr>
        <p:spPr>
          <a:xfrm>
            <a:off x="8672752" y="6915234"/>
            <a:ext cx="9295724" cy="2484493"/>
          </a:xfrm>
          <a:custGeom>
            <a:avLst/>
            <a:gdLst/>
            <a:ahLst/>
            <a:cxnLst/>
            <a:rect l="l" t="t" r="r" b="b"/>
            <a:pathLst>
              <a:path w="9295724" h="2484493">
                <a:moveTo>
                  <a:pt x="0" y="0"/>
                </a:moveTo>
                <a:lnTo>
                  <a:pt x="9295724" y="0"/>
                </a:lnTo>
                <a:lnTo>
                  <a:pt x="9295724" y="2484493"/>
                </a:lnTo>
                <a:lnTo>
                  <a:pt x="0" y="24844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TextBox 22"/>
          <p:cNvSpPr txBox="1"/>
          <p:nvPr/>
        </p:nvSpPr>
        <p:spPr>
          <a:xfrm>
            <a:off x="9382783" y="8037652"/>
            <a:ext cx="8015448" cy="1220648"/>
          </a:xfrm>
          <a:prstGeom prst="rect">
            <a:avLst/>
          </a:prstGeom>
        </p:spPr>
        <p:txBody>
          <a:bodyPr lIns="0" tIns="0" rIns="0" bIns="0" rtlCol="0" anchor="t">
            <a:spAutoFit/>
          </a:bodyPr>
          <a:lstStyle/>
          <a:p>
            <a:pPr algn="ctr">
              <a:lnSpc>
                <a:spcPts val="2421"/>
              </a:lnSpc>
            </a:pPr>
            <a:r>
              <a:rPr lang="en-US" sz="1770" b="1">
                <a:solidFill>
                  <a:srgbClr val="963831"/>
                </a:solidFill>
                <a:latin typeface="Comic Sans Bold"/>
                <a:ea typeface="Comic Sans Bold"/>
                <a:cs typeface="Comic Sans Bold"/>
                <a:sym typeface="Comic Sans Bold"/>
              </a:rPr>
              <a:t>DeepRecipes is a predictive model that estimates ingredient amounts from recipe names and ingredient lists. Trained on a small dataset, it outperforms ten baseline models and provides accurate estimates(95%), aiding food-oriented health systems with ingredient quantity data.</a:t>
            </a:r>
          </a:p>
        </p:txBody>
      </p:sp>
      <p:sp>
        <p:nvSpPr>
          <p:cNvPr id="23" name="TextBox 23"/>
          <p:cNvSpPr txBox="1"/>
          <p:nvPr/>
        </p:nvSpPr>
        <p:spPr>
          <a:xfrm>
            <a:off x="8965224" y="6997714"/>
            <a:ext cx="8433007" cy="1142974"/>
          </a:xfrm>
          <a:prstGeom prst="rect">
            <a:avLst/>
          </a:prstGeom>
        </p:spPr>
        <p:txBody>
          <a:bodyPr lIns="0" tIns="0" rIns="0" bIns="0" rtlCol="0" anchor="t">
            <a:spAutoFit/>
          </a:bodyPr>
          <a:lstStyle/>
          <a:p>
            <a:pPr algn="ctr">
              <a:lnSpc>
                <a:spcPts val="3061"/>
              </a:lnSpc>
              <a:spcBef>
                <a:spcPct val="0"/>
              </a:spcBef>
            </a:pPr>
            <a:r>
              <a:rPr lang="en-US" sz="2186" b="1">
                <a:solidFill>
                  <a:srgbClr val="4A210F"/>
                </a:solidFill>
                <a:latin typeface="Comic Sans Bold"/>
                <a:ea typeface="Comic Sans Bold"/>
                <a:cs typeface="Comic Sans Bold"/>
                <a:sym typeface="Comic Sans Bold"/>
              </a:rPr>
              <a:t> DeepRecipes: Exploring Massive Online Recipes and Recovering Food Ingredient Amounts KEQUAN LI 1,YANCHEN</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EAC2"/>
        </a:solidFill>
        <a:effectLst/>
      </p:bgPr>
    </p:bg>
    <p:spTree>
      <p:nvGrpSpPr>
        <p:cNvPr id="1" name=""/>
        <p:cNvGrpSpPr/>
        <p:nvPr/>
      </p:nvGrpSpPr>
      <p:grpSpPr>
        <a:xfrm>
          <a:off x="0" y="0"/>
          <a:ext cx="0" cy="0"/>
          <a:chOff x="0" y="0"/>
          <a:chExt cx="0" cy="0"/>
        </a:xfrm>
      </p:grpSpPr>
      <p:sp>
        <p:nvSpPr>
          <p:cNvPr id="2" name="Freeform 2"/>
          <p:cNvSpPr/>
          <p:nvPr/>
        </p:nvSpPr>
        <p:spPr>
          <a:xfrm>
            <a:off x="0" y="299700"/>
            <a:ext cx="18023440" cy="9687599"/>
          </a:xfrm>
          <a:custGeom>
            <a:avLst/>
            <a:gdLst/>
            <a:ahLst/>
            <a:cxnLst/>
            <a:rect l="l" t="t" r="r" b="b"/>
            <a:pathLst>
              <a:path w="18023440" h="9687599">
                <a:moveTo>
                  <a:pt x="0" y="0"/>
                </a:moveTo>
                <a:lnTo>
                  <a:pt x="18023440" y="0"/>
                </a:lnTo>
                <a:lnTo>
                  <a:pt x="18023440" y="9687600"/>
                </a:lnTo>
                <a:lnTo>
                  <a:pt x="0" y="9687600"/>
                </a:lnTo>
                <a:lnTo>
                  <a:pt x="0" y="0"/>
                </a:lnTo>
                <a:close/>
              </a:path>
            </a:pathLst>
          </a:custGeom>
          <a:blipFill>
            <a:blip r:embed="rId2"/>
            <a:stretch>
              <a:fillRect/>
            </a:stretch>
          </a:blipFill>
        </p:spPr>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EAC2"/>
        </a:solidFill>
        <a:effectLst/>
      </p:bgPr>
    </p:bg>
    <p:spTree>
      <p:nvGrpSpPr>
        <p:cNvPr id="1" name=""/>
        <p:cNvGrpSpPr/>
        <p:nvPr/>
      </p:nvGrpSpPr>
      <p:grpSpPr>
        <a:xfrm>
          <a:off x="0" y="0"/>
          <a:ext cx="0" cy="0"/>
          <a:chOff x="0" y="0"/>
          <a:chExt cx="0" cy="0"/>
        </a:xfrm>
      </p:grpSpPr>
      <p:sp>
        <p:nvSpPr>
          <p:cNvPr id="2" name="Freeform 2"/>
          <p:cNvSpPr/>
          <p:nvPr/>
        </p:nvSpPr>
        <p:spPr>
          <a:xfrm>
            <a:off x="0" y="-834390"/>
            <a:ext cx="18288000" cy="11953875"/>
          </a:xfrm>
          <a:custGeom>
            <a:avLst/>
            <a:gdLst/>
            <a:ahLst/>
            <a:cxnLst/>
            <a:rect l="l" t="t" r="r" b="b"/>
            <a:pathLst>
              <a:path w="18288000" h="11953875">
                <a:moveTo>
                  <a:pt x="0" y="0"/>
                </a:moveTo>
                <a:lnTo>
                  <a:pt x="18288000" y="0"/>
                </a:lnTo>
                <a:lnTo>
                  <a:pt x="18288000" y="11953875"/>
                </a:lnTo>
                <a:lnTo>
                  <a:pt x="0" y="11953875"/>
                </a:lnTo>
                <a:lnTo>
                  <a:pt x="0" y="0"/>
                </a:lnTo>
                <a:close/>
              </a:path>
            </a:pathLst>
          </a:custGeom>
          <a:blipFill>
            <a:blip r:embed="rId2">
              <a:alphaModFix amt="55000"/>
            </a:blip>
            <a:stretch>
              <a:fillRect/>
            </a:stretch>
          </a:blipFill>
        </p:spPr>
      </p:sp>
      <p:sp>
        <p:nvSpPr>
          <p:cNvPr id="3" name="Freeform 3"/>
          <p:cNvSpPr/>
          <p:nvPr/>
        </p:nvSpPr>
        <p:spPr>
          <a:xfrm>
            <a:off x="-2719854" y="-63503"/>
            <a:ext cx="9356769" cy="10413997"/>
          </a:xfrm>
          <a:custGeom>
            <a:avLst/>
            <a:gdLst/>
            <a:ahLst/>
            <a:cxnLst/>
            <a:rect l="l" t="t" r="r" b="b"/>
            <a:pathLst>
              <a:path w="9356769" h="10413997">
                <a:moveTo>
                  <a:pt x="0" y="0"/>
                </a:moveTo>
                <a:lnTo>
                  <a:pt x="9356769" y="0"/>
                </a:lnTo>
                <a:lnTo>
                  <a:pt x="9356769"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13946867" y="661264"/>
            <a:ext cx="1193511" cy="1069772"/>
            <a:chOff x="0" y="0"/>
            <a:chExt cx="1193508" cy="1069772"/>
          </a:xfrm>
        </p:grpSpPr>
        <p:sp>
          <p:nvSpPr>
            <p:cNvPr id="5" name="Freeform 5"/>
            <p:cNvSpPr/>
            <p:nvPr/>
          </p:nvSpPr>
          <p:spPr>
            <a:xfrm>
              <a:off x="158369" y="121158"/>
              <a:ext cx="931418" cy="832104"/>
            </a:xfrm>
            <a:custGeom>
              <a:avLst/>
              <a:gdLst/>
              <a:ahLst/>
              <a:cxnLst/>
              <a:rect l="l" t="t" r="r" b="b"/>
              <a:pathLst>
                <a:path w="931418" h="832104">
                  <a:moveTo>
                    <a:pt x="848487" y="180848"/>
                  </a:moveTo>
                  <a:cubicBezTo>
                    <a:pt x="848487" y="180848"/>
                    <a:pt x="848360" y="180848"/>
                    <a:pt x="848360" y="180848"/>
                  </a:cubicBezTo>
                  <a:cubicBezTo>
                    <a:pt x="847344" y="180848"/>
                    <a:pt x="846328" y="181483"/>
                    <a:pt x="845693" y="182626"/>
                  </a:cubicBezTo>
                  <a:cubicBezTo>
                    <a:pt x="836676" y="201168"/>
                    <a:pt x="816991" y="234315"/>
                    <a:pt x="784352" y="250825"/>
                  </a:cubicBezTo>
                  <a:cubicBezTo>
                    <a:pt x="761873" y="262128"/>
                    <a:pt x="736854" y="268224"/>
                    <a:pt x="711581" y="268478"/>
                  </a:cubicBezTo>
                  <a:cubicBezTo>
                    <a:pt x="709930" y="268605"/>
                    <a:pt x="708660" y="269748"/>
                    <a:pt x="708533" y="271399"/>
                  </a:cubicBezTo>
                  <a:cubicBezTo>
                    <a:pt x="708533" y="272669"/>
                    <a:pt x="709168" y="273558"/>
                    <a:pt x="710311" y="274066"/>
                  </a:cubicBezTo>
                  <a:cubicBezTo>
                    <a:pt x="728980" y="283464"/>
                    <a:pt x="760984" y="302133"/>
                    <a:pt x="774446" y="326136"/>
                  </a:cubicBezTo>
                  <a:cubicBezTo>
                    <a:pt x="785114" y="344932"/>
                    <a:pt x="789305" y="387985"/>
                    <a:pt x="790829" y="408813"/>
                  </a:cubicBezTo>
                  <a:cubicBezTo>
                    <a:pt x="790956" y="410464"/>
                    <a:pt x="792226" y="411480"/>
                    <a:pt x="793877" y="411480"/>
                  </a:cubicBezTo>
                  <a:cubicBezTo>
                    <a:pt x="793877" y="411480"/>
                    <a:pt x="794004" y="411480"/>
                    <a:pt x="794004" y="411480"/>
                  </a:cubicBezTo>
                  <a:cubicBezTo>
                    <a:pt x="795020" y="411480"/>
                    <a:pt x="796036" y="410845"/>
                    <a:pt x="796417" y="409829"/>
                  </a:cubicBezTo>
                  <a:cubicBezTo>
                    <a:pt x="805942" y="390779"/>
                    <a:pt x="828167" y="351790"/>
                    <a:pt x="858393" y="339344"/>
                  </a:cubicBezTo>
                  <a:cubicBezTo>
                    <a:pt x="885190" y="328041"/>
                    <a:pt x="913257" y="325374"/>
                    <a:pt x="929132" y="324739"/>
                  </a:cubicBezTo>
                  <a:cubicBezTo>
                    <a:pt x="929640" y="324739"/>
                    <a:pt x="930148" y="324612"/>
                    <a:pt x="930529" y="324358"/>
                  </a:cubicBezTo>
                  <a:lnTo>
                    <a:pt x="931418" y="319913"/>
                  </a:lnTo>
                  <a:lnTo>
                    <a:pt x="931418" y="319913"/>
                  </a:lnTo>
                  <a:cubicBezTo>
                    <a:pt x="931164" y="319532"/>
                    <a:pt x="930783" y="319278"/>
                    <a:pt x="930529" y="319024"/>
                  </a:cubicBezTo>
                  <a:cubicBezTo>
                    <a:pt x="913384" y="310134"/>
                    <a:pt x="882269" y="291592"/>
                    <a:pt x="871982" y="270764"/>
                  </a:cubicBezTo>
                  <a:cubicBezTo>
                    <a:pt x="856107" y="238887"/>
                    <a:pt x="852297" y="203200"/>
                    <a:pt x="851535" y="183769"/>
                  </a:cubicBezTo>
                  <a:cubicBezTo>
                    <a:pt x="851408" y="182118"/>
                    <a:pt x="850138" y="180848"/>
                    <a:pt x="848487" y="180848"/>
                  </a:cubicBezTo>
                  <a:close/>
                  <a:moveTo>
                    <a:pt x="344424" y="0"/>
                  </a:moveTo>
                  <a:cubicBezTo>
                    <a:pt x="344297" y="0"/>
                    <a:pt x="344170" y="0"/>
                    <a:pt x="344043" y="0"/>
                  </a:cubicBezTo>
                  <a:cubicBezTo>
                    <a:pt x="341376" y="127"/>
                    <a:pt x="338709" y="1905"/>
                    <a:pt x="337566" y="4318"/>
                  </a:cubicBezTo>
                  <a:cubicBezTo>
                    <a:pt x="315468" y="49657"/>
                    <a:pt x="266700" y="131953"/>
                    <a:pt x="186817" y="172466"/>
                  </a:cubicBezTo>
                  <a:cubicBezTo>
                    <a:pt x="131191" y="200533"/>
                    <a:pt x="69723" y="215519"/>
                    <a:pt x="7493" y="216027"/>
                  </a:cubicBezTo>
                  <a:cubicBezTo>
                    <a:pt x="3302" y="216027"/>
                    <a:pt x="0" y="219329"/>
                    <a:pt x="0" y="223520"/>
                  </a:cubicBezTo>
                  <a:cubicBezTo>
                    <a:pt x="0" y="226441"/>
                    <a:pt x="1651" y="228854"/>
                    <a:pt x="4064" y="230124"/>
                  </a:cubicBezTo>
                  <a:cubicBezTo>
                    <a:pt x="50038" y="253238"/>
                    <a:pt x="128905" y="299339"/>
                    <a:pt x="161925" y="358267"/>
                  </a:cubicBezTo>
                  <a:cubicBezTo>
                    <a:pt x="188087" y="404749"/>
                    <a:pt x="198755" y="510540"/>
                    <a:pt x="202311" y="561975"/>
                  </a:cubicBezTo>
                  <a:cubicBezTo>
                    <a:pt x="202692" y="565785"/>
                    <a:pt x="205867" y="568706"/>
                    <a:pt x="209550" y="568706"/>
                  </a:cubicBezTo>
                  <a:cubicBezTo>
                    <a:pt x="209804" y="568706"/>
                    <a:pt x="210058" y="568706"/>
                    <a:pt x="210312" y="568706"/>
                  </a:cubicBezTo>
                  <a:cubicBezTo>
                    <a:pt x="212852" y="568579"/>
                    <a:pt x="215265" y="566928"/>
                    <a:pt x="216281" y="564642"/>
                  </a:cubicBezTo>
                  <a:cubicBezTo>
                    <a:pt x="239522" y="517652"/>
                    <a:pt x="294640" y="421767"/>
                    <a:pt x="368808" y="390906"/>
                  </a:cubicBezTo>
                  <a:cubicBezTo>
                    <a:pt x="435102" y="363220"/>
                    <a:pt x="504063" y="356362"/>
                    <a:pt x="542671" y="354838"/>
                  </a:cubicBezTo>
                  <a:cubicBezTo>
                    <a:pt x="546862" y="354584"/>
                    <a:pt x="549783" y="351028"/>
                    <a:pt x="549656" y="346837"/>
                  </a:cubicBezTo>
                  <a:cubicBezTo>
                    <a:pt x="549529" y="344297"/>
                    <a:pt x="548132" y="342011"/>
                    <a:pt x="545846" y="340868"/>
                  </a:cubicBezTo>
                  <a:cubicBezTo>
                    <a:pt x="503936" y="319024"/>
                    <a:pt x="426974" y="273177"/>
                    <a:pt x="401701" y="222123"/>
                  </a:cubicBezTo>
                  <a:cubicBezTo>
                    <a:pt x="362458" y="142875"/>
                    <a:pt x="353568" y="54737"/>
                    <a:pt x="351663" y="7239"/>
                  </a:cubicBezTo>
                  <a:cubicBezTo>
                    <a:pt x="351409" y="3175"/>
                    <a:pt x="348361" y="127"/>
                    <a:pt x="344297" y="127"/>
                  </a:cubicBezTo>
                  <a:close/>
                  <a:moveTo>
                    <a:pt x="636143" y="484632"/>
                  </a:moveTo>
                  <a:cubicBezTo>
                    <a:pt x="636016" y="484632"/>
                    <a:pt x="636016" y="484632"/>
                    <a:pt x="635889" y="484632"/>
                  </a:cubicBezTo>
                  <a:cubicBezTo>
                    <a:pt x="634238" y="484759"/>
                    <a:pt x="632841" y="485648"/>
                    <a:pt x="632079" y="487172"/>
                  </a:cubicBezTo>
                  <a:cubicBezTo>
                    <a:pt x="618617" y="514985"/>
                    <a:pt x="588645" y="565277"/>
                    <a:pt x="539750" y="589915"/>
                  </a:cubicBezTo>
                  <a:cubicBezTo>
                    <a:pt x="505714" y="607060"/>
                    <a:pt x="468122" y="616077"/>
                    <a:pt x="430022" y="616331"/>
                  </a:cubicBezTo>
                  <a:cubicBezTo>
                    <a:pt x="430022" y="616331"/>
                    <a:pt x="429895" y="616331"/>
                    <a:pt x="429895" y="616331"/>
                  </a:cubicBezTo>
                  <a:cubicBezTo>
                    <a:pt x="427482" y="616331"/>
                    <a:pt x="425450" y="618363"/>
                    <a:pt x="425577" y="620903"/>
                  </a:cubicBezTo>
                  <a:cubicBezTo>
                    <a:pt x="425704" y="622554"/>
                    <a:pt x="426593" y="624205"/>
                    <a:pt x="428117" y="624967"/>
                  </a:cubicBezTo>
                  <a:cubicBezTo>
                    <a:pt x="456184" y="639191"/>
                    <a:pt x="504571" y="667258"/>
                    <a:pt x="524637" y="703199"/>
                  </a:cubicBezTo>
                  <a:cubicBezTo>
                    <a:pt x="540639" y="731520"/>
                    <a:pt x="546989" y="796417"/>
                    <a:pt x="549402" y="827913"/>
                  </a:cubicBezTo>
                  <a:cubicBezTo>
                    <a:pt x="549529" y="830326"/>
                    <a:pt x="551688" y="832104"/>
                    <a:pt x="553847" y="832104"/>
                  </a:cubicBezTo>
                  <a:cubicBezTo>
                    <a:pt x="553974" y="832104"/>
                    <a:pt x="554101" y="832104"/>
                    <a:pt x="554101" y="832104"/>
                  </a:cubicBezTo>
                  <a:cubicBezTo>
                    <a:pt x="555752" y="831977"/>
                    <a:pt x="557022" y="830961"/>
                    <a:pt x="557911" y="829564"/>
                  </a:cubicBezTo>
                  <a:cubicBezTo>
                    <a:pt x="572135" y="800862"/>
                    <a:pt x="605790" y="742188"/>
                    <a:pt x="651129" y="723265"/>
                  </a:cubicBezTo>
                  <a:cubicBezTo>
                    <a:pt x="691642" y="706374"/>
                    <a:pt x="733933" y="702183"/>
                    <a:pt x="757555" y="701167"/>
                  </a:cubicBezTo>
                  <a:cubicBezTo>
                    <a:pt x="760095" y="701040"/>
                    <a:pt x="761873" y="698881"/>
                    <a:pt x="761746" y="696341"/>
                  </a:cubicBezTo>
                  <a:cubicBezTo>
                    <a:pt x="761619" y="694690"/>
                    <a:pt x="760730" y="693293"/>
                    <a:pt x="759333" y="692531"/>
                  </a:cubicBezTo>
                  <a:cubicBezTo>
                    <a:pt x="733552" y="679069"/>
                    <a:pt x="686689" y="651256"/>
                    <a:pt x="671195" y="619887"/>
                  </a:cubicBezTo>
                  <a:cubicBezTo>
                    <a:pt x="647065" y="571881"/>
                    <a:pt x="641604" y="518033"/>
                    <a:pt x="640461" y="488823"/>
                  </a:cubicBezTo>
                  <a:cubicBezTo>
                    <a:pt x="640334" y="486410"/>
                    <a:pt x="638302" y="484632"/>
                    <a:pt x="635889" y="484632"/>
                  </a:cubicBezTo>
                  <a:close/>
                </a:path>
              </a:pathLst>
            </a:custGeom>
            <a:solidFill>
              <a:srgbClr val="935F55"/>
            </a:solidFill>
          </p:spPr>
        </p:sp>
        <p:sp>
          <p:nvSpPr>
            <p:cNvPr id="6" name="Freeform 6"/>
            <p:cNvSpPr/>
            <p:nvPr/>
          </p:nvSpPr>
          <p:spPr>
            <a:xfrm>
              <a:off x="63500" y="63500"/>
              <a:ext cx="1066546" cy="942721"/>
            </a:xfrm>
            <a:custGeom>
              <a:avLst/>
              <a:gdLst/>
              <a:ahLst/>
              <a:cxnLst/>
              <a:rect l="l" t="t" r="r" b="b"/>
              <a:pathLst>
                <a:path w="1066546" h="942721">
                  <a:moveTo>
                    <a:pt x="0" y="942721"/>
                  </a:moveTo>
                  <a:lnTo>
                    <a:pt x="1066546" y="942721"/>
                  </a:lnTo>
                  <a:lnTo>
                    <a:pt x="1066546" y="0"/>
                  </a:lnTo>
                  <a:lnTo>
                    <a:pt x="0" y="0"/>
                  </a:lnTo>
                  <a:close/>
                </a:path>
              </a:pathLst>
            </a:custGeom>
            <a:solidFill>
              <a:srgbClr val="000000">
                <a:alpha val="0"/>
              </a:srgbClr>
            </a:solidFill>
          </p:spPr>
        </p:sp>
      </p:grpSp>
      <p:sp>
        <p:nvSpPr>
          <p:cNvPr id="7" name="Freeform 7"/>
          <p:cNvSpPr/>
          <p:nvPr/>
        </p:nvSpPr>
        <p:spPr>
          <a:xfrm>
            <a:off x="14847227" y="7410431"/>
            <a:ext cx="3908584" cy="3914375"/>
          </a:xfrm>
          <a:custGeom>
            <a:avLst/>
            <a:gdLst/>
            <a:ahLst/>
            <a:cxnLst/>
            <a:rect l="l" t="t" r="r" b="b"/>
            <a:pathLst>
              <a:path w="3908584" h="3914375">
                <a:moveTo>
                  <a:pt x="0" y="0"/>
                </a:moveTo>
                <a:lnTo>
                  <a:pt x="3908584" y="0"/>
                </a:lnTo>
                <a:lnTo>
                  <a:pt x="3908584" y="3914375"/>
                </a:lnTo>
                <a:lnTo>
                  <a:pt x="0" y="39143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5206796" y="965197"/>
            <a:ext cx="3144698" cy="1702584"/>
          </a:xfrm>
          <a:custGeom>
            <a:avLst/>
            <a:gdLst/>
            <a:ahLst/>
            <a:cxnLst/>
            <a:rect l="l" t="t" r="r" b="b"/>
            <a:pathLst>
              <a:path w="3144698" h="1702584">
                <a:moveTo>
                  <a:pt x="0" y="0"/>
                </a:moveTo>
                <a:lnTo>
                  <a:pt x="3144698" y="0"/>
                </a:lnTo>
                <a:lnTo>
                  <a:pt x="3144698" y="1702584"/>
                </a:lnTo>
                <a:lnTo>
                  <a:pt x="0" y="1702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6884194" y="1776965"/>
            <a:ext cx="9036158" cy="7071465"/>
          </a:xfrm>
          <a:prstGeom prst="rect">
            <a:avLst/>
          </a:prstGeom>
        </p:spPr>
        <p:txBody>
          <a:bodyPr lIns="0" tIns="0" rIns="0" bIns="0" rtlCol="0" anchor="t">
            <a:spAutoFit/>
          </a:bodyPr>
          <a:lstStyle/>
          <a:p>
            <a:pPr algn="just">
              <a:lnSpc>
                <a:spcPts val="4127"/>
              </a:lnSpc>
            </a:pPr>
            <a:r>
              <a:rPr lang="en-US" sz="3515">
                <a:solidFill>
                  <a:srgbClr val="935F55"/>
                </a:solidFill>
                <a:latin typeface="Cakerolli"/>
                <a:ea typeface="Cakerolli"/>
                <a:cs typeface="Cakerolli"/>
                <a:sym typeface="Cakerolli"/>
              </a:rPr>
              <a:t>Despite advancements, challenges remain in standardizing ingredient names, differentiating between cooking actions and food components, and handling variations in textual formats. Ambiguous ingredient names, such as ‘chili’ referring to both a spice and a vegetable, complicate extraction. Additionally, there is a lack of AI-driven solutions for automatic ingredient substitution. Addressing these gaps through more sophisticated NLP techniques and integrating domain-specific ontologies can significantly enhance ingredient extraction systems.</a:t>
            </a:r>
          </a:p>
        </p:txBody>
      </p:sp>
      <p:sp>
        <p:nvSpPr>
          <p:cNvPr id="10" name="TextBox 10"/>
          <p:cNvSpPr txBox="1"/>
          <p:nvPr/>
        </p:nvSpPr>
        <p:spPr>
          <a:xfrm>
            <a:off x="6278204" y="461162"/>
            <a:ext cx="7498804" cy="1184281"/>
          </a:xfrm>
          <a:prstGeom prst="rect">
            <a:avLst/>
          </a:prstGeom>
        </p:spPr>
        <p:txBody>
          <a:bodyPr lIns="0" tIns="0" rIns="0" bIns="0" rtlCol="0" anchor="t">
            <a:spAutoFit/>
          </a:bodyPr>
          <a:lstStyle/>
          <a:p>
            <a:pPr algn="l">
              <a:lnSpc>
                <a:spcPts val="9799"/>
              </a:lnSpc>
            </a:pPr>
            <a:r>
              <a:rPr lang="en-US" sz="6999" b="1" spc="349">
                <a:solidFill>
                  <a:srgbClr val="935F55"/>
                </a:solidFill>
                <a:latin typeface="Comic Sans Bold"/>
                <a:ea typeface="Comic Sans Bold"/>
                <a:cs typeface="Comic Sans Bold"/>
                <a:sym typeface="Comic Sans Bold"/>
              </a:rPr>
              <a:t>4.Research Gap</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EAC2"/>
        </a:solidFill>
        <a:effectLst/>
      </p:bgPr>
    </p:bg>
    <p:spTree>
      <p:nvGrpSpPr>
        <p:cNvPr id="1" name=""/>
        <p:cNvGrpSpPr/>
        <p:nvPr/>
      </p:nvGrpSpPr>
      <p:grpSpPr>
        <a:xfrm>
          <a:off x="0" y="0"/>
          <a:ext cx="0" cy="0"/>
          <a:chOff x="0" y="0"/>
          <a:chExt cx="0" cy="0"/>
        </a:xfrm>
      </p:grpSpPr>
      <p:sp>
        <p:nvSpPr>
          <p:cNvPr id="2" name="Freeform 2"/>
          <p:cNvSpPr/>
          <p:nvPr/>
        </p:nvSpPr>
        <p:spPr>
          <a:xfrm>
            <a:off x="0" y="-834390"/>
            <a:ext cx="18288000" cy="11953875"/>
          </a:xfrm>
          <a:custGeom>
            <a:avLst/>
            <a:gdLst/>
            <a:ahLst/>
            <a:cxnLst/>
            <a:rect l="l" t="t" r="r" b="b"/>
            <a:pathLst>
              <a:path w="18288000" h="11953875">
                <a:moveTo>
                  <a:pt x="0" y="0"/>
                </a:moveTo>
                <a:lnTo>
                  <a:pt x="18288000" y="0"/>
                </a:lnTo>
                <a:lnTo>
                  <a:pt x="18288000" y="11953875"/>
                </a:lnTo>
                <a:lnTo>
                  <a:pt x="0" y="11953875"/>
                </a:lnTo>
                <a:lnTo>
                  <a:pt x="0" y="0"/>
                </a:lnTo>
                <a:close/>
              </a:path>
            </a:pathLst>
          </a:custGeom>
          <a:blipFill>
            <a:blip r:embed="rId2">
              <a:alphaModFix amt="55000"/>
            </a:blip>
            <a:stretch>
              <a:fillRect/>
            </a:stretch>
          </a:blipFill>
        </p:spPr>
      </p:sp>
      <p:grpSp>
        <p:nvGrpSpPr>
          <p:cNvPr id="3" name="Group 3"/>
          <p:cNvGrpSpPr>
            <a:grpSpLocks noChangeAspect="1"/>
          </p:cNvGrpSpPr>
          <p:nvPr/>
        </p:nvGrpSpPr>
        <p:grpSpPr>
          <a:xfrm>
            <a:off x="14726841" y="430311"/>
            <a:ext cx="1193511" cy="1069772"/>
            <a:chOff x="0" y="0"/>
            <a:chExt cx="1193508" cy="1069772"/>
          </a:xfrm>
        </p:grpSpPr>
        <p:sp>
          <p:nvSpPr>
            <p:cNvPr id="4" name="Freeform 4"/>
            <p:cNvSpPr/>
            <p:nvPr/>
          </p:nvSpPr>
          <p:spPr>
            <a:xfrm>
              <a:off x="158369" y="121158"/>
              <a:ext cx="931418" cy="832104"/>
            </a:xfrm>
            <a:custGeom>
              <a:avLst/>
              <a:gdLst/>
              <a:ahLst/>
              <a:cxnLst/>
              <a:rect l="l" t="t" r="r" b="b"/>
              <a:pathLst>
                <a:path w="931418" h="832104">
                  <a:moveTo>
                    <a:pt x="848487" y="180848"/>
                  </a:moveTo>
                  <a:cubicBezTo>
                    <a:pt x="848487" y="180848"/>
                    <a:pt x="848360" y="180848"/>
                    <a:pt x="848360" y="180848"/>
                  </a:cubicBezTo>
                  <a:cubicBezTo>
                    <a:pt x="847344" y="180848"/>
                    <a:pt x="846328" y="181483"/>
                    <a:pt x="845693" y="182626"/>
                  </a:cubicBezTo>
                  <a:cubicBezTo>
                    <a:pt x="836676" y="201168"/>
                    <a:pt x="816991" y="234315"/>
                    <a:pt x="784352" y="250825"/>
                  </a:cubicBezTo>
                  <a:cubicBezTo>
                    <a:pt x="761873" y="262128"/>
                    <a:pt x="736854" y="268224"/>
                    <a:pt x="711581" y="268478"/>
                  </a:cubicBezTo>
                  <a:cubicBezTo>
                    <a:pt x="709930" y="268605"/>
                    <a:pt x="708660" y="269748"/>
                    <a:pt x="708533" y="271399"/>
                  </a:cubicBezTo>
                  <a:cubicBezTo>
                    <a:pt x="708533" y="272669"/>
                    <a:pt x="709168" y="273558"/>
                    <a:pt x="710311" y="274066"/>
                  </a:cubicBezTo>
                  <a:cubicBezTo>
                    <a:pt x="728980" y="283464"/>
                    <a:pt x="760984" y="302133"/>
                    <a:pt x="774446" y="326136"/>
                  </a:cubicBezTo>
                  <a:cubicBezTo>
                    <a:pt x="785114" y="344932"/>
                    <a:pt x="789305" y="387985"/>
                    <a:pt x="790829" y="408813"/>
                  </a:cubicBezTo>
                  <a:cubicBezTo>
                    <a:pt x="790956" y="410464"/>
                    <a:pt x="792226" y="411480"/>
                    <a:pt x="793877" y="411480"/>
                  </a:cubicBezTo>
                  <a:cubicBezTo>
                    <a:pt x="793877" y="411480"/>
                    <a:pt x="794004" y="411480"/>
                    <a:pt x="794004" y="411480"/>
                  </a:cubicBezTo>
                  <a:cubicBezTo>
                    <a:pt x="795020" y="411480"/>
                    <a:pt x="796036" y="410845"/>
                    <a:pt x="796417" y="409829"/>
                  </a:cubicBezTo>
                  <a:cubicBezTo>
                    <a:pt x="805942" y="390779"/>
                    <a:pt x="828167" y="351790"/>
                    <a:pt x="858393" y="339344"/>
                  </a:cubicBezTo>
                  <a:cubicBezTo>
                    <a:pt x="885190" y="328041"/>
                    <a:pt x="913257" y="325374"/>
                    <a:pt x="929132" y="324739"/>
                  </a:cubicBezTo>
                  <a:cubicBezTo>
                    <a:pt x="929640" y="324739"/>
                    <a:pt x="930148" y="324612"/>
                    <a:pt x="930529" y="324358"/>
                  </a:cubicBezTo>
                  <a:lnTo>
                    <a:pt x="931418" y="319913"/>
                  </a:lnTo>
                  <a:lnTo>
                    <a:pt x="931418" y="319913"/>
                  </a:lnTo>
                  <a:cubicBezTo>
                    <a:pt x="931164" y="319532"/>
                    <a:pt x="930783" y="319278"/>
                    <a:pt x="930529" y="319024"/>
                  </a:cubicBezTo>
                  <a:cubicBezTo>
                    <a:pt x="913384" y="310134"/>
                    <a:pt x="882269" y="291592"/>
                    <a:pt x="871982" y="270764"/>
                  </a:cubicBezTo>
                  <a:cubicBezTo>
                    <a:pt x="856107" y="238887"/>
                    <a:pt x="852297" y="203200"/>
                    <a:pt x="851535" y="183769"/>
                  </a:cubicBezTo>
                  <a:cubicBezTo>
                    <a:pt x="851408" y="182118"/>
                    <a:pt x="850138" y="180848"/>
                    <a:pt x="848487" y="180848"/>
                  </a:cubicBezTo>
                  <a:close/>
                  <a:moveTo>
                    <a:pt x="344424" y="0"/>
                  </a:moveTo>
                  <a:cubicBezTo>
                    <a:pt x="344297" y="0"/>
                    <a:pt x="344170" y="0"/>
                    <a:pt x="344043" y="0"/>
                  </a:cubicBezTo>
                  <a:cubicBezTo>
                    <a:pt x="341376" y="127"/>
                    <a:pt x="338709" y="1905"/>
                    <a:pt x="337566" y="4318"/>
                  </a:cubicBezTo>
                  <a:cubicBezTo>
                    <a:pt x="315468" y="49657"/>
                    <a:pt x="266700" y="131953"/>
                    <a:pt x="186817" y="172466"/>
                  </a:cubicBezTo>
                  <a:cubicBezTo>
                    <a:pt x="131191" y="200533"/>
                    <a:pt x="69723" y="215519"/>
                    <a:pt x="7493" y="216027"/>
                  </a:cubicBezTo>
                  <a:cubicBezTo>
                    <a:pt x="3302" y="216027"/>
                    <a:pt x="0" y="219329"/>
                    <a:pt x="0" y="223520"/>
                  </a:cubicBezTo>
                  <a:cubicBezTo>
                    <a:pt x="0" y="226441"/>
                    <a:pt x="1651" y="228854"/>
                    <a:pt x="4064" y="230124"/>
                  </a:cubicBezTo>
                  <a:cubicBezTo>
                    <a:pt x="50038" y="253238"/>
                    <a:pt x="128905" y="299339"/>
                    <a:pt x="161925" y="358267"/>
                  </a:cubicBezTo>
                  <a:cubicBezTo>
                    <a:pt x="188087" y="404749"/>
                    <a:pt x="198755" y="510540"/>
                    <a:pt x="202311" y="561975"/>
                  </a:cubicBezTo>
                  <a:cubicBezTo>
                    <a:pt x="202692" y="565785"/>
                    <a:pt x="205867" y="568706"/>
                    <a:pt x="209550" y="568706"/>
                  </a:cubicBezTo>
                  <a:cubicBezTo>
                    <a:pt x="209804" y="568706"/>
                    <a:pt x="210058" y="568706"/>
                    <a:pt x="210312" y="568706"/>
                  </a:cubicBezTo>
                  <a:cubicBezTo>
                    <a:pt x="212852" y="568579"/>
                    <a:pt x="215265" y="566928"/>
                    <a:pt x="216281" y="564642"/>
                  </a:cubicBezTo>
                  <a:cubicBezTo>
                    <a:pt x="239522" y="517652"/>
                    <a:pt x="294640" y="421767"/>
                    <a:pt x="368808" y="390906"/>
                  </a:cubicBezTo>
                  <a:cubicBezTo>
                    <a:pt x="435102" y="363220"/>
                    <a:pt x="504063" y="356362"/>
                    <a:pt x="542671" y="354838"/>
                  </a:cubicBezTo>
                  <a:cubicBezTo>
                    <a:pt x="546862" y="354584"/>
                    <a:pt x="549783" y="351028"/>
                    <a:pt x="549656" y="346837"/>
                  </a:cubicBezTo>
                  <a:cubicBezTo>
                    <a:pt x="549529" y="344297"/>
                    <a:pt x="548132" y="342011"/>
                    <a:pt x="545846" y="340868"/>
                  </a:cubicBezTo>
                  <a:cubicBezTo>
                    <a:pt x="503936" y="319024"/>
                    <a:pt x="426974" y="273177"/>
                    <a:pt x="401701" y="222123"/>
                  </a:cubicBezTo>
                  <a:cubicBezTo>
                    <a:pt x="362458" y="142875"/>
                    <a:pt x="353568" y="54737"/>
                    <a:pt x="351663" y="7239"/>
                  </a:cubicBezTo>
                  <a:cubicBezTo>
                    <a:pt x="351409" y="3175"/>
                    <a:pt x="348361" y="127"/>
                    <a:pt x="344297" y="127"/>
                  </a:cubicBezTo>
                  <a:close/>
                  <a:moveTo>
                    <a:pt x="636143" y="484632"/>
                  </a:moveTo>
                  <a:cubicBezTo>
                    <a:pt x="636016" y="484632"/>
                    <a:pt x="636016" y="484632"/>
                    <a:pt x="635889" y="484632"/>
                  </a:cubicBezTo>
                  <a:cubicBezTo>
                    <a:pt x="634238" y="484759"/>
                    <a:pt x="632841" y="485648"/>
                    <a:pt x="632079" y="487172"/>
                  </a:cubicBezTo>
                  <a:cubicBezTo>
                    <a:pt x="618617" y="514985"/>
                    <a:pt x="588645" y="565277"/>
                    <a:pt x="539750" y="589915"/>
                  </a:cubicBezTo>
                  <a:cubicBezTo>
                    <a:pt x="505714" y="607060"/>
                    <a:pt x="468122" y="616077"/>
                    <a:pt x="430022" y="616331"/>
                  </a:cubicBezTo>
                  <a:cubicBezTo>
                    <a:pt x="430022" y="616331"/>
                    <a:pt x="429895" y="616331"/>
                    <a:pt x="429895" y="616331"/>
                  </a:cubicBezTo>
                  <a:cubicBezTo>
                    <a:pt x="427482" y="616331"/>
                    <a:pt x="425450" y="618363"/>
                    <a:pt x="425577" y="620903"/>
                  </a:cubicBezTo>
                  <a:cubicBezTo>
                    <a:pt x="425704" y="622554"/>
                    <a:pt x="426593" y="624205"/>
                    <a:pt x="428117" y="624967"/>
                  </a:cubicBezTo>
                  <a:cubicBezTo>
                    <a:pt x="456184" y="639191"/>
                    <a:pt x="504571" y="667258"/>
                    <a:pt x="524637" y="703199"/>
                  </a:cubicBezTo>
                  <a:cubicBezTo>
                    <a:pt x="540639" y="731520"/>
                    <a:pt x="546989" y="796417"/>
                    <a:pt x="549402" y="827913"/>
                  </a:cubicBezTo>
                  <a:cubicBezTo>
                    <a:pt x="549529" y="830326"/>
                    <a:pt x="551688" y="832104"/>
                    <a:pt x="553847" y="832104"/>
                  </a:cubicBezTo>
                  <a:cubicBezTo>
                    <a:pt x="553974" y="832104"/>
                    <a:pt x="554101" y="832104"/>
                    <a:pt x="554101" y="832104"/>
                  </a:cubicBezTo>
                  <a:cubicBezTo>
                    <a:pt x="555752" y="831977"/>
                    <a:pt x="557022" y="830961"/>
                    <a:pt x="557911" y="829564"/>
                  </a:cubicBezTo>
                  <a:cubicBezTo>
                    <a:pt x="572135" y="800862"/>
                    <a:pt x="605790" y="742188"/>
                    <a:pt x="651129" y="723265"/>
                  </a:cubicBezTo>
                  <a:cubicBezTo>
                    <a:pt x="691642" y="706374"/>
                    <a:pt x="733933" y="702183"/>
                    <a:pt x="757555" y="701167"/>
                  </a:cubicBezTo>
                  <a:cubicBezTo>
                    <a:pt x="760095" y="701040"/>
                    <a:pt x="761873" y="698881"/>
                    <a:pt x="761746" y="696341"/>
                  </a:cubicBezTo>
                  <a:cubicBezTo>
                    <a:pt x="761619" y="694690"/>
                    <a:pt x="760730" y="693293"/>
                    <a:pt x="759333" y="692531"/>
                  </a:cubicBezTo>
                  <a:cubicBezTo>
                    <a:pt x="733552" y="679069"/>
                    <a:pt x="686689" y="651256"/>
                    <a:pt x="671195" y="619887"/>
                  </a:cubicBezTo>
                  <a:cubicBezTo>
                    <a:pt x="647065" y="571881"/>
                    <a:pt x="641604" y="518033"/>
                    <a:pt x="640461" y="488823"/>
                  </a:cubicBezTo>
                  <a:cubicBezTo>
                    <a:pt x="640334" y="486410"/>
                    <a:pt x="638302" y="484632"/>
                    <a:pt x="635889" y="484632"/>
                  </a:cubicBezTo>
                  <a:close/>
                </a:path>
              </a:pathLst>
            </a:custGeom>
            <a:solidFill>
              <a:srgbClr val="935F55"/>
            </a:solidFill>
          </p:spPr>
        </p:sp>
        <p:sp>
          <p:nvSpPr>
            <p:cNvPr id="5" name="Freeform 5"/>
            <p:cNvSpPr/>
            <p:nvPr/>
          </p:nvSpPr>
          <p:spPr>
            <a:xfrm>
              <a:off x="63500" y="63500"/>
              <a:ext cx="1066546" cy="942721"/>
            </a:xfrm>
            <a:custGeom>
              <a:avLst/>
              <a:gdLst/>
              <a:ahLst/>
              <a:cxnLst/>
              <a:rect l="l" t="t" r="r" b="b"/>
              <a:pathLst>
                <a:path w="1066546" h="942721">
                  <a:moveTo>
                    <a:pt x="0" y="942721"/>
                  </a:moveTo>
                  <a:lnTo>
                    <a:pt x="1066546" y="942721"/>
                  </a:lnTo>
                  <a:lnTo>
                    <a:pt x="1066546" y="0"/>
                  </a:lnTo>
                  <a:lnTo>
                    <a:pt x="0" y="0"/>
                  </a:lnTo>
                  <a:close/>
                </a:path>
              </a:pathLst>
            </a:custGeom>
            <a:solidFill>
              <a:srgbClr val="000000">
                <a:alpha val="0"/>
              </a:srgbClr>
            </a:solidFill>
          </p:spPr>
        </p:sp>
      </p:grpSp>
      <p:sp>
        <p:nvSpPr>
          <p:cNvPr id="6" name="Freeform 6"/>
          <p:cNvSpPr/>
          <p:nvPr/>
        </p:nvSpPr>
        <p:spPr>
          <a:xfrm>
            <a:off x="7591102" y="4287107"/>
            <a:ext cx="10125895" cy="5695816"/>
          </a:xfrm>
          <a:custGeom>
            <a:avLst/>
            <a:gdLst/>
            <a:ahLst/>
            <a:cxnLst/>
            <a:rect l="l" t="t" r="r" b="b"/>
            <a:pathLst>
              <a:path w="10125895" h="5695816">
                <a:moveTo>
                  <a:pt x="0" y="0"/>
                </a:moveTo>
                <a:lnTo>
                  <a:pt x="10125896" y="0"/>
                </a:lnTo>
                <a:lnTo>
                  <a:pt x="10125896" y="5695816"/>
                </a:lnTo>
                <a:lnTo>
                  <a:pt x="0" y="5695816"/>
                </a:lnTo>
                <a:lnTo>
                  <a:pt x="0" y="0"/>
                </a:lnTo>
                <a:close/>
              </a:path>
            </a:pathLst>
          </a:custGeom>
          <a:blipFill>
            <a:blip r:embed="rId3"/>
            <a:stretch>
              <a:fillRect/>
            </a:stretch>
          </a:blipFill>
          <a:ln w="57150" cap="sq">
            <a:solidFill>
              <a:srgbClr val="000000"/>
            </a:solidFill>
            <a:prstDash val="solid"/>
            <a:miter/>
          </a:ln>
        </p:spPr>
      </p:sp>
      <p:sp>
        <p:nvSpPr>
          <p:cNvPr id="7" name="Freeform 7"/>
          <p:cNvSpPr/>
          <p:nvPr/>
        </p:nvSpPr>
        <p:spPr>
          <a:xfrm>
            <a:off x="297061" y="1840606"/>
            <a:ext cx="9241803" cy="4893002"/>
          </a:xfrm>
          <a:custGeom>
            <a:avLst/>
            <a:gdLst/>
            <a:ahLst/>
            <a:cxnLst/>
            <a:rect l="l" t="t" r="r" b="b"/>
            <a:pathLst>
              <a:path w="9241803" h="4893002">
                <a:moveTo>
                  <a:pt x="0" y="0"/>
                </a:moveTo>
                <a:lnTo>
                  <a:pt x="9241803" y="0"/>
                </a:lnTo>
                <a:lnTo>
                  <a:pt x="9241803" y="4893002"/>
                </a:lnTo>
                <a:lnTo>
                  <a:pt x="0" y="4893002"/>
                </a:lnTo>
                <a:lnTo>
                  <a:pt x="0" y="0"/>
                </a:lnTo>
                <a:close/>
              </a:path>
            </a:pathLst>
          </a:custGeom>
          <a:blipFill>
            <a:blip r:embed="rId4"/>
            <a:stretch>
              <a:fillRect/>
            </a:stretch>
          </a:blipFill>
          <a:ln w="57150" cap="sq">
            <a:solidFill>
              <a:srgbClr val="000000"/>
            </a:solidFill>
            <a:prstDash val="solid"/>
            <a:miter/>
          </a:ln>
        </p:spPr>
      </p:sp>
      <p:sp>
        <p:nvSpPr>
          <p:cNvPr id="8" name="TextBox 8"/>
          <p:cNvSpPr txBox="1"/>
          <p:nvPr/>
        </p:nvSpPr>
        <p:spPr>
          <a:xfrm>
            <a:off x="5610210" y="372107"/>
            <a:ext cx="8265419" cy="1170311"/>
          </a:xfrm>
          <a:prstGeom prst="rect">
            <a:avLst/>
          </a:prstGeom>
        </p:spPr>
        <p:txBody>
          <a:bodyPr lIns="0" tIns="0" rIns="0" bIns="0" rtlCol="0" anchor="t">
            <a:spAutoFit/>
          </a:bodyPr>
          <a:lstStyle/>
          <a:p>
            <a:pPr algn="l">
              <a:lnSpc>
                <a:spcPts val="9519"/>
              </a:lnSpc>
            </a:pPr>
            <a:r>
              <a:rPr lang="en-US" sz="6799" b="1" spc="339">
                <a:solidFill>
                  <a:srgbClr val="935F55"/>
                </a:solidFill>
                <a:latin typeface="Comic Sans Bold"/>
                <a:ea typeface="Comic Sans Bold"/>
                <a:cs typeface="Comic Sans Bold"/>
                <a:sym typeface="Comic Sans Bold"/>
              </a:rPr>
              <a:t>5.Implementation</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1070</Words>
  <Application>Microsoft Office PowerPoint</Application>
  <PresentationFormat>Custom</PresentationFormat>
  <Paragraphs>49</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Comic Sans Bold</vt:lpstr>
      <vt:lpstr>Arial</vt:lpstr>
      <vt:lpstr>Cakerolli Bold</vt:lpstr>
      <vt:lpstr>Cakerolli</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Recipe Ingredient extraction.pdf</dc:title>
  <dc:creator>Vaidehi</dc:creator>
  <cp:lastModifiedBy>Anwesha Padmawar VIII C</cp:lastModifiedBy>
  <cp:revision>4</cp:revision>
  <dcterms:created xsi:type="dcterms:W3CDTF">2006-08-16T00:00:00Z</dcterms:created>
  <dcterms:modified xsi:type="dcterms:W3CDTF">2025-04-29T12:05:35Z</dcterms:modified>
  <dc:identifier>DAGkKqbcshE</dc:identifier>
</cp:coreProperties>
</file>